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536" r:id="rId5"/>
    <p:sldId id="537" r:id="rId6"/>
    <p:sldId id="538" r:id="rId7"/>
    <p:sldId id="539" r:id="rId8"/>
    <p:sldId id="540" r:id="rId9"/>
    <p:sldId id="541" r:id="rId10"/>
    <p:sldId id="542" r:id="rId11"/>
    <p:sldId id="543" r:id="rId12"/>
    <p:sldId id="453" r:id="rId13"/>
    <p:sldId id="454" r:id="rId14"/>
    <p:sldId id="462" r:id="rId15"/>
    <p:sldId id="476" r:id="rId16"/>
    <p:sldId id="471" r:id="rId17"/>
    <p:sldId id="472" r:id="rId18"/>
    <p:sldId id="473" r:id="rId19"/>
    <p:sldId id="474" r:id="rId20"/>
    <p:sldId id="475" r:id="rId21"/>
    <p:sldId id="544" r:id="rId22"/>
    <p:sldId id="547" r:id="rId23"/>
    <p:sldId id="545" r:id="rId24"/>
    <p:sldId id="546" r:id="rId25"/>
    <p:sldId id="548" r:id="rId2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57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accent3">
                    <a:lumMod val="50000"/>
                  </a:schemeClr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ja-JP" altLang="en-US" dirty="0"/>
              <a:t>マスター サブタイトルの書式設定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769F7-1850-407D-A650-1274382AAA84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22579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769F7-1850-407D-A650-1274382AAA8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897309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769F7-1850-407D-A650-1274382AAA8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40800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769F7-1850-407D-A650-1274382AAA8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468134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セクション見出し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44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769F7-1850-407D-A650-1274382AAA84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Java Development">
            <a:extLst>
              <a:ext uri="{FF2B5EF4-FFF2-40B4-BE49-F238E27FC236}">
                <a16:creationId xmlns:a16="http://schemas.microsoft.com/office/drawing/2014/main" id="{7F212476-38B7-4EEE-8A2B-2BD3BF96D6B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1331" y="780488"/>
            <a:ext cx="3148399" cy="2428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68007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769F7-1850-407D-A650-1274382AAA8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33739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769F7-1850-407D-A650-1274382AAA8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3267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769F7-1850-407D-A650-1274382AAA8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740361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769F7-1850-407D-A650-1274382AAA8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68562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2A769F7-1850-407D-A650-1274382AAA8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255720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381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769F7-1850-407D-A650-1274382AAA8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178150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7708" y="84916"/>
            <a:ext cx="8625016" cy="80079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7708" y="977305"/>
            <a:ext cx="8625015" cy="525792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D2A769F7-1850-407D-A650-1274382AAA84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10" name="Straight Connector 9"/>
          <p:cNvCxnSpPr>
            <a:cxnSpLocks/>
          </p:cNvCxnSpPr>
          <p:nvPr/>
        </p:nvCxnSpPr>
        <p:spPr>
          <a:xfrm>
            <a:off x="197708" y="918319"/>
            <a:ext cx="8625015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98664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kumimoji="1"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kumimoji="1" sz="3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ü"/>
        <a:defRPr kumimoji="1" sz="3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Ø"/>
        <a:defRPr kumimoji="1"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B1197F5-6042-4E2F-B3CD-977A034FC18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ja-JP" altLang="en-US" dirty="0"/>
              <a:t>システム開発</a:t>
            </a:r>
            <a:br>
              <a:rPr kumimoji="1" lang="en-US" altLang="ja-JP" dirty="0"/>
            </a:br>
            <a:r>
              <a:rPr kumimoji="1" lang="ja-JP" altLang="en-US" dirty="0"/>
              <a:t>演習概要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66188203-0F0E-436D-B7F0-9508B459204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kumimoji="1" lang="ja-JP" altLang="en-US" dirty="0"/>
              <a:t>要件定義～設計～開発～テスト</a:t>
            </a:r>
          </a:p>
        </p:txBody>
      </p:sp>
    </p:spTree>
    <p:extLst>
      <p:ext uri="{BB962C8B-B14F-4D97-AF65-F5344CB8AC3E}">
        <p14:creationId xmlns:p14="http://schemas.microsoft.com/office/powerpoint/2010/main" val="30571916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6EA4FD3-072D-4D39-8223-0E8F39AC0B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各チームでの作業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F381AB2-0624-4BDB-9C2E-525AECE41A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ja-JP" altLang="en-US" dirty="0"/>
              <a:t>要求事項を読み込んで理解する</a:t>
            </a:r>
            <a:endParaRPr lang="en-US" altLang="ja-JP" dirty="0"/>
          </a:p>
          <a:p>
            <a:pPr lvl="1"/>
            <a:r>
              <a:rPr kumimoji="1" lang="ja-JP" altLang="en-US" dirty="0"/>
              <a:t>できればビジネス上の目標なども推測する（何のため、誰のためのシステムなのか）</a:t>
            </a:r>
            <a:endParaRPr kumimoji="1" lang="en-US" altLang="ja-JP" dirty="0"/>
          </a:p>
          <a:p>
            <a:r>
              <a:rPr kumimoji="1" lang="ja-JP" altLang="en-US" dirty="0"/>
              <a:t>プロジェクト体制を決める。</a:t>
            </a:r>
            <a:endParaRPr kumimoji="1" lang="en-US" altLang="ja-JP" dirty="0"/>
          </a:p>
          <a:p>
            <a:pPr lvl="1"/>
            <a:r>
              <a:rPr kumimoji="1" lang="ja-JP" altLang="en-US" dirty="0"/>
              <a:t>　プロジェクト体制図を作成する</a:t>
            </a:r>
            <a:endParaRPr kumimoji="1" lang="en-US" altLang="ja-JP" dirty="0"/>
          </a:p>
          <a:p>
            <a:pPr lvl="1"/>
            <a:r>
              <a:rPr lang="ja-JP" altLang="en-US" dirty="0"/>
              <a:t>　スケジュール表を作成する。</a:t>
            </a:r>
            <a:endParaRPr lang="en-US" altLang="ja-JP" dirty="0"/>
          </a:p>
          <a:p>
            <a:pPr lvl="2"/>
            <a:r>
              <a:rPr lang="ja-JP" altLang="en-US" dirty="0"/>
              <a:t>　最初は、フェーズ別の概略でよい</a:t>
            </a:r>
            <a:endParaRPr lang="en-US" altLang="ja-JP" dirty="0"/>
          </a:p>
          <a:p>
            <a:pPr lvl="2"/>
            <a:r>
              <a:rPr lang="ja-JP" altLang="en-US" dirty="0"/>
              <a:t>　開発工数をなるべくきちんと見積もる</a:t>
            </a:r>
            <a:endParaRPr lang="en-US" altLang="ja-JP" dirty="0"/>
          </a:p>
          <a:p>
            <a:pPr lvl="1"/>
            <a:r>
              <a:rPr lang="ja-JP" altLang="en-US" dirty="0"/>
              <a:t>余力があれば</a:t>
            </a:r>
            <a:endParaRPr lang="en-US" altLang="ja-JP" dirty="0"/>
          </a:p>
          <a:p>
            <a:pPr lvl="2"/>
            <a:r>
              <a:rPr lang="ja-JP" altLang="en-US" dirty="0"/>
              <a:t>データ量を見積もる（データ件数でもよい）</a:t>
            </a:r>
            <a:endParaRPr lang="en-US" altLang="ja-JP" dirty="0"/>
          </a:p>
          <a:p>
            <a:pPr lvl="2"/>
            <a:r>
              <a:rPr lang="ja-JP" altLang="en-US" dirty="0"/>
              <a:t>非機能要件を考える</a:t>
            </a:r>
            <a:endParaRPr lang="en-US" altLang="ja-JP" dirty="0"/>
          </a:p>
          <a:p>
            <a:pPr lvl="2"/>
            <a:endParaRPr kumimoji="1" lang="en-US" altLang="ja-JP" dirty="0"/>
          </a:p>
          <a:p>
            <a:pPr lvl="1"/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3558544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F5A541D-6E2E-4209-9202-327A426B55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開発演習２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62AEFA72-809B-4A56-8524-D458F67CB06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ユースケース（概略）の作成</a:t>
            </a:r>
          </a:p>
        </p:txBody>
      </p:sp>
    </p:spTree>
    <p:extLst>
      <p:ext uri="{BB962C8B-B14F-4D97-AF65-F5344CB8AC3E}">
        <p14:creationId xmlns:p14="http://schemas.microsoft.com/office/powerpoint/2010/main" val="5141493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CA8F631-639D-4745-8732-4FF92D21ED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dirty="0"/>
              <a:t>RUP</a:t>
            </a:r>
            <a:r>
              <a:rPr lang="ja-JP" altLang="en-US" dirty="0"/>
              <a:t>（</a:t>
            </a:r>
            <a:r>
              <a:rPr lang="en-US" altLang="ja-JP" dirty="0"/>
              <a:t>Rational Unified Process</a:t>
            </a:r>
            <a:r>
              <a:rPr lang="ja-JP" altLang="en-US" dirty="0"/>
              <a:t>）１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E7BFF663-8F20-467A-BE0B-DDDDB5DA2C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12</a:t>
            </a:fld>
            <a:endParaRPr kumimoji="1" lang="ja-JP" alt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555A1674-3A96-4DE0-8586-D2C582641861}"/>
              </a:ext>
            </a:extLst>
          </p:cNvPr>
          <p:cNvSpPr txBox="1"/>
          <p:nvPr/>
        </p:nvSpPr>
        <p:spPr>
          <a:xfrm>
            <a:off x="583919" y="6455579"/>
            <a:ext cx="68414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/>
              <a:t>http://itpro.nikkeibp.co.jp/article/lecture/20070124/259501/?ST=print</a:t>
            </a:r>
            <a:endParaRPr kumimoji="1" lang="ja-JP" altLang="en-US" dirty="0"/>
          </a:p>
        </p:txBody>
      </p:sp>
      <p:pic>
        <p:nvPicPr>
          <p:cNvPr id="6" name="コンテンツ プレースホルダー 5">
            <a:extLst>
              <a:ext uri="{FF2B5EF4-FFF2-40B4-BE49-F238E27FC236}">
                <a16:creationId xmlns:a16="http://schemas.microsoft.com/office/drawing/2014/main" id="{5C0D2A87-9368-40F2-B331-48AD2687525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1520" y="975712"/>
            <a:ext cx="8568952" cy="526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64256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CA8F631-639D-4745-8732-4FF92D21ED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dirty="0"/>
              <a:t>RUP</a:t>
            </a:r>
            <a:r>
              <a:rPr lang="ja-JP" altLang="en-US" dirty="0"/>
              <a:t>（</a:t>
            </a:r>
            <a:r>
              <a:rPr lang="en-US" altLang="ja-JP" dirty="0"/>
              <a:t>Rational Unified Process</a:t>
            </a:r>
            <a:r>
              <a:rPr lang="ja-JP" altLang="en-US" dirty="0"/>
              <a:t>）２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E7BFF663-8F20-467A-BE0B-DDDDB5DA2C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13</a:t>
            </a:fld>
            <a:endParaRPr kumimoji="1" lang="ja-JP" alt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555A1674-3A96-4DE0-8586-D2C582641861}"/>
              </a:ext>
            </a:extLst>
          </p:cNvPr>
          <p:cNvSpPr txBox="1"/>
          <p:nvPr/>
        </p:nvSpPr>
        <p:spPr>
          <a:xfrm>
            <a:off x="583919" y="6455579"/>
            <a:ext cx="68414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/>
              <a:t>http://itpro.nikkeibp.co.jp/article/lecture/20070124/259501/?ST=print</a:t>
            </a:r>
            <a:endParaRPr kumimoji="1" lang="ja-JP" altLang="en-US" dirty="0"/>
          </a:p>
        </p:txBody>
      </p:sp>
      <p:pic>
        <p:nvPicPr>
          <p:cNvPr id="8" name="コンテンツ プレースホルダー 7">
            <a:extLst>
              <a:ext uri="{FF2B5EF4-FFF2-40B4-BE49-F238E27FC236}">
                <a16:creationId xmlns:a16="http://schemas.microsoft.com/office/drawing/2014/main" id="{84273086-54D4-4EF2-9D40-E2DB0AA8219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29602" y="1017235"/>
            <a:ext cx="7846853" cy="5243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57639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93D45EA-48B9-4AD7-A5FF-CC4E6F3754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ユースケース概略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FC767B4-943C-4B85-9D40-45B206DFFC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961" y="980729"/>
            <a:ext cx="7586402" cy="2029601"/>
          </a:xfrm>
        </p:spPr>
        <p:txBody>
          <a:bodyPr>
            <a:normAutofit fontScale="62500" lnSpcReduction="20000"/>
          </a:bodyPr>
          <a:lstStyle/>
          <a:p>
            <a:r>
              <a:rPr lang="ja-JP" altLang="en-US" dirty="0"/>
              <a:t>利用者から見たシステムの振る舞い。</a:t>
            </a:r>
          </a:p>
          <a:p>
            <a:r>
              <a:rPr lang="ja-JP" altLang="en-US" b="1" u="sng" dirty="0"/>
              <a:t>アクタ（棒人間）</a:t>
            </a:r>
            <a:br>
              <a:rPr lang="ja-JP" altLang="en-US" dirty="0"/>
            </a:br>
            <a:r>
              <a:rPr lang="ja-JP" altLang="en-US" dirty="0"/>
              <a:t>システムのユーザーやシステムと情報のやり取りをする外部システム</a:t>
            </a:r>
          </a:p>
          <a:p>
            <a:r>
              <a:rPr lang="ja-JP" altLang="en-US" b="1" u="sng" dirty="0"/>
              <a:t>ユースケース</a:t>
            </a:r>
            <a:br>
              <a:rPr lang="ja-JP" altLang="en-US" dirty="0"/>
            </a:br>
            <a:r>
              <a:rPr lang="ja-JP" altLang="en-US" dirty="0"/>
              <a:t>アクターと関係付けられるシステムの機能を表す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CCA9D0D-061E-473E-8EC8-EA9C85C232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14</a:t>
            </a:fld>
            <a:endParaRPr kumimoji="1" lang="ja-JP" altLang="en-US"/>
          </a:p>
        </p:txBody>
      </p:sp>
      <p:grpSp>
        <p:nvGrpSpPr>
          <p:cNvPr id="6" name="グループ化 5">
            <a:extLst>
              <a:ext uri="{FF2B5EF4-FFF2-40B4-BE49-F238E27FC236}">
                <a16:creationId xmlns:a16="http://schemas.microsoft.com/office/drawing/2014/main" id="{71BF7295-D902-442C-8E66-A538CE21ED3A}"/>
              </a:ext>
            </a:extLst>
          </p:cNvPr>
          <p:cNvGrpSpPr/>
          <p:nvPr/>
        </p:nvGrpSpPr>
        <p:grpSpPr>
          <a:xfrm>
            <a:off x="539553" y="3284984"/>
            <a:ext cx="8208912" cy="2952328"/>
            <a:chOff x="2195736" y="4077072"/>
            <a:chExt cx="6540177" cy="2160241"/>
          </a:xfrm>
        </p:grpSpPr>
        <p:grpSp>
          <p:nvGrpSpPr>
            <p:cNvPr id="7" name="Group 17">
              <a:extLst>
                <a:ext uri="{FF2B5EF4-FFF2-40B4-BE49-F238E27FC236}">
                  <a16:creationId xmlns:a16="http://schemas.microsoft.com/office/drawing/2014/main" id="{632C56E8-7337-4B49-995F-841EA662A16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86795" y="4104647"/>
              <a:ext cx="2575173" cy="2132666"/>
              <a:chOff x="431" y="1097"/>
              <a:chExt cx="2630" cy="2449"/>
            </a:xfrm>
          </p:grpSpPr>
          <p:sp>
            <p:nvSpPr>
              <p:cNvPr id="12" name="Oval 4">
                <a:extLst>
                  <a:ext uri="{FF2B5EF4-FFF2-40B4-BE49-F238E27FC236}">
                    <a16:creationId xmlns:a16="http://schemas.microsoft.com/office/drawing/2014/main" id="{E99CB901-0C8F-454E-A3DC-8C92F181070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0" y="1164"/>
                <a:ext cx="182" cy="207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 sz="1400" dirty="0"/>
              </a:p>
            </p:txBody>
          </p:sp>
          <p:sp>
            <p:nvSpPr>
              <p:cNvPr id="13" name="Line 5">
                <a:extLst>
                  <a:ext uri="{FF2B5EF4-FFF2-40B4-BE49-F238E27FC236}">
                    <a16:creationId xmlns:a16="http://schemas.microsoft.com/office/drawing/2014/main" id="{C183FC92-C2C2-4570-88F4-70201F824B1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67" y="1480"/>
                <a:ext cx="2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 sz="1400" dirty="0"/>
              </a:p>
            </p:txBody>
          </p:sp>
          <p:sp>
            <p:nvSpPr>
              <p:cNvPr id="14" name="Line 6">
                <a:extLst>
                  <a:ext uri="{FF2B5EF4-FFF2-40B4-BE49-F238E27FC236}">
                    <a16:creationId xmlns:a16="http://schemas.microsoft.com/office/drawing/2014/main" id="{52DD469C-2967-458B-B852-D9168C70BBC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91" y="1389"/>
                <a:ext cx="0" cy="31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 sz="1400" dirty="0"/>
              </a:p>
            </p:txBody>
          </p:sp>
          <p:sp>
            <p:nvSpPr>
              <p:cNvPr id="15" name="Line 7">
                <a:extLst>
                  <a:ext uri="{FF2B5EF4-FFF2-40B4-BE49-F238E27FC236}">
                    <a16:creationId xmlns:a16="http://schemas.microsoft.com/office/drawing/2014/main" id="{0022FCCC-649F-4B29-BA19-201ED710BE7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610" y="1707"/>
                <a:ext cx="91" cy="1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 sz="1400" dirty="0"/>
              </a:p>
            </p:txBody>
          </p:sp>
          <p:sp>
            <p:nvSpPr>
              <p:cNvPr id="16" name="Line 8">
                <a:extLst>
                  <a:ext uri="{FF2B5EF4-FFF2-40B4-BE49-F238E27FC236}">
                    <a16:creationId xmlns:a16="http://schemas.microsoft.com/office/drawing/2014/main" id="{1B32E886-48DF-4DC0-8665-69B6F6BC9E1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89" y="1707"/>
                <a:ext cx="91" cy="1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 sz="1400" dirty="0"/>
              </a:p>
            </p:txBody>
          </p:sp>
          <p:sp>
            <p:nvSpPr>
              <p:cNvPr id="17" name="Text Box 9">
                <a:extLst>
                  <a:ext uri="{FF2B5EF4-FFF2-40B4-BE49-F238E27FC236}">
                    <a16:creationId xmlns:a16="http://schemas.microsoft.com/office/drawing/2014/main" id="{09E988FC-C419-4777-9021-B1F123F095D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31" y="1933"/>
                <a:ext cx="544" cy="60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kumimoji="1" sz="2000">
                    <a:solidFill>
                      <a:schemeClr val="tx1"/>
                    </a:solidFill>
                    <a:latin typeface="Arial" charset="0"/>
                    <a:ea typeface="HGP明朝E" pitchFamily="18" charset="-128"/>
                  </a:defRPr>
                </a:lvl1pPr>
                <a:lvl2pPr marL="742950" indent="-285750" eaLnBrk="0" hangingPunct="0">
                  <a:defRPr kumimoji="1" sz="2000">
                    <a:solidFill>
                      <a:schemeClr val="tx1"/>
                    </a:solidFill>
                    <a:latin typeface="Arial" charset="0"/>
                    <a:ea typeface="HGP明朝E" pitchFamily="18" charset="-128"/>
                  </a:defRPr>
                </a:lvl2pPr>
                <a:lvl3pPr marL="1143000" indent="-228600" eaLnBrk="0" hangingPunct="0">
                  <a:defRPr kumimoji="1" sz="2000">
                    <a:solidFill>
                      <a:schemeClr val="tx1"/>
                    </a:solidFill>
                    <a:latin typeface="Arial" charset="0"/>
                    <a:ea typeface="HGP明朝E" pitchFamily="18" charset="-128"/>
                  </a:defRPr>
                </a:lvl3pPr>
                <a:lvl4pPr marL="1600200" indent="-228600" eaLnBrk="0" hangingPunct="0">
                  <a:defRPr kumimoji="1" sz="2000">
                    <a:solidFill>
                      <a:schemeClr val="tx1"/>
                    </a:solidFill>
                    <a:latin typeface="Arial" charset="0"/>
                    <a:ea typeface="HGP明朝E" pitchFamily="18" charset="-128"/>
                  </a:defRPr>
                </a:lvl4pPr>
                <a:lvl5pPr marL="2057400" indent="-228600" eaLnBrk="0" hangingPunct="0">
                  <a:defRPr kumimoji="1" sz="2000">
                    <a:solidFill>
                      <a:schemeClr val="tx1"/>
                    </a:solidFill>
                    <a:latin typeface="Arial" charset="0"/>
                    <a:ea typeface="HGP明朝E" pitchFamily="18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charset="0"/>
                    <a:ea typeface="HGP明朝E" pitchFamily="18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charset="0"/>
                    <a:ea typeface="HGP明朝E" pitchFamily="18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charset="0"/>
                    <a:ea typeface="HGP明朝E" pitchFamily="18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charset="0"/>
                    <a:ea typeface="HGP明朝E" pitchFamily="18" charset="-128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ja-JP" altLang="en-US" sz="1400" dirty="0"/>
                  <a:t>利用者</a:t>
                </a:r>
              </a:p>
            </p:txBody>
          </p:sp>
          <p:sp>
            <p:nvSpPr>
              <p:cNvPr id="18" name="Rectangle 10">
                <a:extLst>
                  <a:ext uri="{FF2B5EF4-FFF2-40B4-BE49-F238E27FC236}">
                    <a16:creationId xmlns:a16="http://schemas.microsoft.com/office/drawing/2014/main" id="{D1FE57CD-00E0-44B9-A2B3-CA700535F45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2" y="1097"/>
                <a:ext cx="1769" cy="2449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/>
              <a:lstStyle/>
              <a:p>
                <a:r>
                  <a:rPr lang="ja-JP" altLang="en-US" sz="1400" dirty="0"/>
                  <a:t>座席予約システム</a:t>
                </a:r>
              </a:p>
            </p:txBody>
          </p:sp>
          <p:sp>
            <p:nvSpPr>
              <p:cNvPr id="19" name="Line 14">
                <a:extLst>
                  <a:ext uri="{FF2B5EF4-FFF2-40B4-BE49-F238E27FC236}">
                    <a16:creationId xmlns:a16="http://schemas.microsoft.com/office/drawing/2014/main" id="{AB29C88E-2C22-4FCD-A58F-53A8DE3F988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39" y="1570"/>
                <a:ext cx="771" cy="9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 sz="1400" dirty="0"/>
              </a:p>
            </p:txBody>
          </p:sp>
          <p:sp>
            <p:nvSpPr>
              <p:cNvPr id="20" name="Line 15">
                <a:extLst>
                  <a:ext uri="{FF2B5EF4-FFF2-40B4-BE49-F238E27FC236}">
                    <a16:creationId xmlns:a16="http://schemas.microsoft.com/office/drawing/2014/main" id="{2E4F1009-C37E-43DE-920B-E0F85FA6C83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39" y="1570"/>
                <a:ext cx="771" cy="81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 sz="1400" dirty="0"/>
              </a:p>
            </p:txBody>
          </p:sp>
          <p:sp>
            <p:nvSpPr>
              <p:cNvPr id="21" name="Line 16">
                <a:extLst>
                  <a:ext uri="{FF2B5EF4-FFF2-40B4-BE49-F238E27FC236}">
                    <a16:creationId xmlns:a16="http://schemas.microsoft.com/office/drawing/2014/main" id="{D7848941-82B3-4E88-821B-FCDD6F95FDE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39" y="1570"/>
                <a:ext cx="771" cy="154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 sz="1400" dirty="0"/>
              </a:p>
            </p:txBody>
          </p:sp>
          <p:sp>
            <p:nvSpPr>
              <p:cNvPr id="22" name="Oval 11">
                <a:extLst>
                  <a:ext uri="{FF2B5EF4-FFF2-40B4-BE49-F238E27FC236}">
                    <a16:creationId xmlns:a16="http://schemas.microsoft.com/office/drawing/2014/main" id="{1652B0EA-8218-45B3-A1D0-F35D67756EC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65" y="1480"/>
                <a:ext cx="1179" cy="409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ja-JP" altLang="en-US" sz="1400" dirty="0"/>
                  <a:t>空席確認</a:t>
                </a:r>
              </a:p>
            </p:txBody>
          </p:sp>
          <p:sp>
            <p:nvSpPr>
              <p:cNvPr id="23" name="Oval 12">
                <a:extLst>
                  <a:ext uri="{FF2B5EF4-FFF2-40B4-BE49-F238E27FC236}">
                    <a16:creationId xmlns:a16="http://schemas.microsoft.com/office/drawing/2014/main" id="{E944106B-E475-4C52-8A27-C6910E1A79C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65" y="2159"/>
                <a:ext cx="1179" cy="409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ja-JP" altLang="en-US" sz="1400" dirty="0"/>
                  <a:t>座席予約</a:t>
                </a:r>
              </a:p>
            </p:txBody>
          </p:sp>
          <p:sp>
            <p:nvSpPr>
              <p:cNvPr id="24" name="Oval 13">
                <a:extLst>
                  <a:ext uri="{FF2B5EF4-FFF2-40B4-BE49-F238E27FC236}">
                    <a16:creationId xmlns:a16="http://schemas.microsoft.com/office/drawing/2014/main" id="{44F1558E-2539-4492-951B-A8E71EF8F5F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65" y="2840"/>
                <a:ext cx="1179" cy="409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ja-JP" altLang="en-US" sz="1400" dirty="0"/>
                  <a:t>予約取消</a:t>
                </a:r>
              </a:p>
            </p:txBody>
          </p:sp>
        </p:grpSp>
        <p:cxnSp>
          <p:nvCxnSpPr>
            <p:cNvPr id="8" name="直線矢印コネクタ 21">
              <a:extLst>
                <a:ext uri="{FF2B5EF4-FFF2-40B4-BE49-F238E27FC236}">
                  <a16:creationId xmlns:a16="http://schemas.microsoft.com/office/drawing/2014/main" id="{279F98A1-BB4E-464A-8D3F-09160821C704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2771800" y="4365104"/>
              <a:ext cx="1080120" cy="504056"/>
            </a:xfrm>
            <a:prstGeom prst="straightConnector1">
              <a:avLst/>
            </a:prstGeom>
            <a:noFill/>
            <a:ln w="9525" algn="ctr">
              <a:solidFill>
                <a:srgbClr val="FF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" name="テキスト ボックス 22">
              <a:extLst>
                <a:ext uri="{FF2B5EF4-FFF2-40B4-BE49-F238E27FC236}">
                  <a16:creationId xmlns:a16="http://schemas.microsoft.com/office/drawing/2014/main" id="{B267E824-7B5A-4E43-BAF3-D836D82C221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95736" y="4941168"/>
              <a:ext cx="1071563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 sz="2000">
                  <a:solidFill>
                    <a:schemeClr val="tx1"/>
                  </a:solidFill>
                  <a:latin typeface="Arial" charset="0"/>
                  <a:ea typeface="HGP明朝E" pitchFamily="18" charset="-128"/>
                </a:defRPr>
              </a:lvl1pPr>
              <a:lvl2pPr marL="742950" indent="-285750" eaLnBrk="0" hangingPunct="0">
                <a:defRPr kumimoji="1" sz="2000">
                  <a:solidFill>
                    <a:schemeClr val="tx1"/>
                  </a:solidFill>
                  <a:latin typeface="Arial" charset="0"/>
                  <a:ea typeface="HGP明朝E" pitchFamily="18" charset="-128"/>
                </a:defRPr>
              </a:lvl2pPr>
              <a:lvl3pPr marL="1143000" indent="-228600" eaLnBrk="0" hangingPunct="0">
                <a:defRPr kumimoji="1" sz="2000">
                  <a:solidFill>
                    <a:schemeClr val="tx1"/>
                  </a:solidFill>
                  <a:latin typeface="Arial" charset="0"/>
                  <a:ea typeface="HGP明朝E" pitchFamily="18" charset="-128"/>
                </a:defRPr>
              </a:lvl3pPr>
              <a:lvl4pPr marL="1600200" indent="-228600" eaLnBrk="0" hangingPunct="0">
                <a:defRPr kumimoji="1" sz="2000">
                  <a:solidFill>
                    <a:schemeClr val="tx1"/>
                  </a:solidFill>
                  <a:latin typeface="Arial" charset="0"/>
                  <a:ea typeface="HGP明朝E" pitchFamily="18" charset="-128"/>
                </a:defRPr>
              </a:lvl4pPr>
              <a:lvl5pPr marL="2057400" indent="-228600" eaLnBrk="0" hangingPunct="0">
                <a:defRPr kumimoji="1" sz="2000">
                  <a:solidFill>
                    <a:schemeClr val="tx1"/>
                  </a:solidFill>
                  <a:latin typeface="Arial" charset="0"/>
                  <a:ea typeface="HGP明朝E" pitchFamily="18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charset="0"/>
                  <a:ea typeface="HGP明朝E" pitchFamily="18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charset="0"/>
                  <a:ea typeface="HGP明朝E" pitchFamily="18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charset="0"/>
                  <a:ea typeface="HGP明朝E" pitchFamily="18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charset="0"/>
                  <a:ea typeface="HGP明朝E" pitchFamily="18" charset="-128"/>
                </a:defRPr>
              </a:lvl9pPr>
            </a:lstStyle>
            <a:p>
              <a:pPr eaLnBrk="1" hangingPunct="1"/>
              <a:r>
                <a:rPr lang="ja-JP" altLang="en-US" sz="1400" u="sng" dirty="0">
                  <a:solidFill>
                    <a:srgbClr val="FF0000"/>
                  </a:solidFill>
                </a:rPr>
                <a:t>アクタ</a:t>
              </a:r>
            </a:p>
          </p:txBody>
        </p:sp>
        <p:cxnSp>
          <p:nvCxnSpPr>
            <p:cNvPr id="10" name="直線矢印コネクタ 24">
              <a:extLst>
                <a:ext uri="{FF2B5EF4-FFF2-40B4-BE49-F238E27FC236}">
                  <a16:creationId xmlns:a16="http://schemas.microsoft.com/office/drawing/2014/main" id="{D87D82C3-A69A-4B72-8830-1802E72FD327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10800000" flipV="1">
              <a:off x="5796136" y="4365104"/>
              <a:ext cx="2000250" cy="857250"/>
            </a:xfrm>
            <a:prstGeom prst="straightConnector1">
              <a:avLst/>
            </a:prstGeom>
            <a:noFill/>
            <a:ln w="9525" algn="ctr">
              <a:solidFill>
                <a:srgbClr val="FF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1" name="テキスト ボックス 26">
              <a:extLst>
                <a:ext uri="{FF2B5EF4-FFF2-40B4-BE49-F238E27FC236}">
                  <a16:creationId xmlns:a16="http://schemas.microsoft.com/office/drawing/2014/main" id="{FECB2F6D-6DE9-444C-BFF8-93AFC5FF860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164288" y="4077072"/>
              <a:ext cx="1571625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 sz="2000">
                  <a:solidFill>
                    <a:schemeClr val="tx1"/>
                  </a:solidFill>
                  <a:latin typeface="Arial" charset="0"/>
                  <a:ea typeface="HGP明朝E" pitchFamily="18" charset="-128"/>
                </a:defRPr>
              </a:lvl1pPr>
              <a:lvl2pPr marL="742950" indent="-285750" eaLnBrk="0" hangingPunct="0">
                <a:defRPr kumimoji="1" sz="2000">
                  <a:solidFill>
                    <a:schemeClr val="tx1"/>
                  </a:solidFill>
                  <a:latin typeface="Arial" charset="0"/>
                  <a:ea typeface="HGP明朝E" pitchFamily="18" charset="-128"/>
                </a:defRPr>
              </a:lvl2pPr>
              <a:lvl3pPr marL="1143000" indent="-228600" eaLnBrk="0" hangingPunct="0">
                <a:defRPr kumimoji="1" sz="2000">
                  <a:solidFill>
                    <a:schemeClr val="tx1"/>
                  </a:solidFill>
                  <a:latin typeface="Arial" charset="0"/>
                  <a:ea typeface="HGP明朝E" pitchFamily="18" charset="-128"/>
                </a:defRPr>
              </a:lvl3pPr>
              <a:lvl4pPr marL="1600200" indent="-228600" eaLnBrk="0" hangingPunct="0">
                <a:defRPr kumimoji="1" sz="2000">
                  <a:solidFill>
                    <a:schemeClr val="tx1"/>
                  </a:solidFill>
                  <a:latin typeface="Arial" charset="0"/>
                  <a:ea typeface="HGP明朝E" pitchFamily="18" charset="-128"/>
                </a:defRPr>
              </a:lvl4pPr>
              <a:lvl5pPr marL="2057400" indent="-228600" eaLnBrk="0" hangingPunct="0">
                <a:defRPr kumimoji="1" sz="2000">
                  <a:solidFill>
                    <a:schemeClr val="tx1"/>
                  </a:solidFill>
                  <a:latin typeface="Arial" charset="0"/>
                  <a:ea typeface="HGP明朝E" pitchFamily="18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charset="0"/>
                  <a:ea typeface="HGP明朝E" pitchFamily="18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charset="0"/>
                  <a:ea typeface="HGP明朝E" pitchFamily="18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charset="0"/>
                  <a:ea typeface="HGP明朝E" pitchFamily="18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charset="0"/>
                  <a:ea typeface="HGP明朝E" pitchFamily="18" charset="-128"/>
                </a:defRPr>
              </a:lvl9pPr>
            </a:lstStyle>
            <a:p>
              <a:pPr eaLnBrk="1" hangingPunct="1"/>
              <a:r>
                <a:rPr lang="ja-JP" altLang="en-US" sz="1400" dirty="0">
                  <a:solidFill>
                    <a:srgbClr val="FF0000"/>
                  </a:solidFill>
                </a:rPr>
                <a:t>ユースケース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64231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14C1B32-4315-4FC5-8503-1F599C576A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ユースケースの作成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DEC2245-615A-4138-91B4-F1A752842A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/>
              <a:t>ユースケースは機能の「粒度」をそろえる。</a:t>
            </a:r>
            <a:endParaRPr kumimoji="1" lang="en-US" altLang="ja-JP" dirty="0"/>
          </a:p>
          <a:p>
            <a:r>
              <a:rPr lang="ja-JP" altLang="en-US" dirty="0"/>
              <a:t>全体概略ユースケース　＞　機能別ユースケース</a:t>
            </a:r>
            <a:endParaRPr lang="en-US" altLang="ja-JP" dirty="0"/>
          </a:p>
          <a:p>
            <a:r>
              <a:rPr kumimoji="1" lang="ja-JP" altLang="en-US" dirty="0"/>
              <a:t>ユースケースごとに、ユースケース記述を記載する。</a:t>
            </a:r>
            <a:endParaRPr kumimoji="1" lang="en-US" altLang="ja-JP" dirty="0"/>
          </a:p>
          <a:p>
            <a:pPr lvl="1"/>
            <a:r>
              <a:rPr lang="en-US" altLang="ja-JP" dirty="0"/>
              <a:t>【</a:t>
            </a:r>
            <a:r>
              <a:rPr lang="ja-JP" altLang="en-US" dirty="0"/>
              <a:t>基本コース</a:t>
            </a:r>
            <a:r>
              <a:rPr lang="en-US" altLang="ja-JP" dirty="0"/>
              <a:t>】</a:t>
            </a:r>
            <a:r>
              <a:rPr lang="ja-JP" altLang="en-US" dirty="0"/>
              <a:t>という正常系のシナリオ</a:t>
            </a:r>
            <a:endParaRPr lang="en-US" altLang="ja-JP" dirty="0"/>
          </a:p>
          <a:p>
            <a:pPr lvl="1"/>
            <a:r>
              <a:rPr lang="en-US" altLang="ja-JP" dirty="0"/>
              <a:t>【</a:t>
            </a:r>
            <a:r>
              <a:rPr lang="ja-JP" altLang="en-US" dirty="0"/>
              <a:t>代替コース</a:t>
            </a:r>
            <a:r>
              <a:rPr lang="en-US" altLang="ja-JP" dirty="0"/>
              <a:t>】</a:t>
            </a:r>
            <a:r>
              <a:rPr lang="ja-JP" altLang="en-US" dirty="0"/>
              <a:t>という異常系・分岐系のシナリオ。</a:t>
            </a:r>
            <a:endParaRPr lang="en-US" altLang="ja-JP" dirty="0"/>
          </a:p>
          <a:p>
            <a:pPr marL="201168" lvl="1" indent="0">
              <a:buNone/>
            </a:pP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517896D1-AD58-4996-ABA8-942F56C111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15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71184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33AA456-FA98-4DED-BA00-7BB6562AB2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ユースケース　サンプル１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340B025-C569-4E4A-842E-76EB59F72D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16</a:t>
            </a:fld>
            <a:endParaRPr kumimoji="1" lang="ja-JP" altLang="en-US"/>
          </a:p>
        </p:txBody>
      </p:sp>
      <p:grpSp>
        <p:nvGrpSpPr>
          <p:cNvPr id="5" name="Group 10">
            <a:extLst>
              <a:ext uri="{FF2B5EF4-FFF2-40B4-BE49-F238E27FC236}">
                <a16:creationId xmlns:a16="http://schemas.microsoft.com/office/drawing/2014/main" id="{369BA0A8-9548-433C-B963-825E6C3980D4}"/>
              </a:ext>
            </a:extLst>
          </p:cNvPr>
          <p:cNvGrpSpPr>
            <a:grpSpLocks/>
          </p:cNvGrpSpPr>
          <p:nvPr/>
        </p:nvGrpSpPr>
        <p:grpSpPr bwMode="auto">
          <a:xfrm>
            <a:off x="1827192" y="1989559"/>
            <a:ext cx="288925" cy="863600"/>
            <a:chOff x="1162" y="3347"/>
            <a:chExt cx="182" cy="544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54D7DE06-6782-40D6-B0E9-F542D7B045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62" y="3347"/>
              <a:ext cx="182" cy="18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 sz="2400"/>
            </a:p>
          </p:txBody>
        </p:sp>
        <p:sp>
          <p:nvSpPr>
            <p:cNvPr id="7" name="Line 6">
              <a:extLst>
                <a:ext uri="{FF2B5EF4-FFF2-40B4-BE49-F238E27FC236}">
                  <a16:creationId xmlns:a16="http://schemas.microsoft.com/office/drawing/2014/main" id="{D1E7FA34-9B55-45EC-97CC-4BE3D142649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53" y="3528"/>
              <a:ext cx="0" cy="22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 sz="2400"/>
            </a:p>
          </p:txBody>
        </p:sp>
        <p:sp>
          <p:nvSpPr>
            <p:cNvPr id="8" name="Line 7">
              <a:extLst>
                <a:ext uri="{FF2B5EF4-FFF2-40B4-BE49-F238E27FC236}">
                  <a16:creationId xmlns:a16="http://schemas.microsoft.com/office/drawing/2014/main" id="{0B04D23B-E590-40FD-ADF7-88E2AF1A328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162" y="3755"/>
              <a:ext cx="91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 sz="2400"/>
            </a:p>
          </p:txBody>
        </p:sp>
        <p:sp>
          <p:nvSpPr>
            <p:cNvPr id="9" name="Line 8">
              <a:extLst>
                <a:ext uri="{FF2B5EF4-FFF2-40B4-BE49-F238E27FC236}">
                  <a16:creationId xmlns:a16="http://schemas.microsoft.com/office/drawing/2014/main" id="{205BD2F4-433F-47FE-8803-3759174F1A5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53" y="3755"/>
              <a:ext cx="91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 sz="2400"/>
            </a:p>
          </p:txBody>
        </p:sp>
        <p:sp>
          <p:nvSpPr>
            <p:cNvPr id="10" name="Line 9">
              <a:extLst>
                <a:ext uri="{FF2B5EF4-FFF2-40B4-BE49-F238E27FC236}">
                  <a16:creationId xmlns:a16="http://schemas.microsoft.com/office/drawing/2014/main" id="{649A3B51-FE79-4DFE-B637-310B2B18974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62" y="3619"/>
              <a:ext cx="18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 sz="2400"/>
            </a:p>
          </p:txBody>
        </p:sp>
      </p:grpSp>
      <p:sp>
        <p:nvSpPr>
          <p:cNvPr id="11" name="Text Box 11">
            <a:extLst>
              <a:ext uri="{FF2B5EF4-FFF2-40B4-BE49-F238E27FC236}">
                <a16:creationId xmlns:a16="http://schemas.microsoft.com/office/drawing/2014/main" id="{3B01FC15-A6CB-4EF9-9CA4-5A8F8BE6A5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84317" y="2853159"/>
            <a:ext cx="800219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ja-JP" altLang="en-US" sz="1600"/>
              <a:t>消費者</a:t>
            </a:r>
          </a:p>
        </p:txBody>
      </p:sp>
      <p:sp>
        <p:nvSpPr>
          <p:cNvPr id="12" name="Oval 12">
            <a:extLst>
              <a:ext uri="{FF2B5EF4-FFF2-40B4-BE49-F238E27FC236}">
                <a16:creationId xmlns:a16="http://schemas.microsoft.com/office/drawing/2014/main" id="{F49E019A-A556-4117-BF2D-4B9B82667D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5367" y="2494384"/>
            <a:ext cx="2276793" cy="5048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ja-JP" altLang="en-US" sz="1600"/>
              <a:t>商品を探す</a:t>
            </a:r>
          </a:p>
          <a:p>
            <a:pPr algn="ctr"/>
            <a:r>
              <a:rPr lang="ja-JP" altLang="en-US" sz="1600"/>
              <a:t>見る</a:t>
            </a:r>
          </a:p>
        </p:txBody>
      </p:sp>
      <p:sp>
        <p:nvSpPr>
          <p:cNvPr id="13" name="Oval 13">
            <a:extLst>
              <a:ext uri="{FF2B5EF4-FFF2-40B4-BE49-F238E27FC236}">
                <a16:creationId xmlns:a16="http://schemas.microsoft.com/office/drawing/2014/main" id="{999087DD-8DE2-4F1C-9F73-D4C34000CB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5367" y="3213521"/>
            <a:ext cx="2276793" cy="5048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ja-JP" altLang="en-US" sz="1600"/>
              <a:t>商品をカートに</a:t>
            </a:r>
          </a:p>
          <a:p>
            <a:pPr algn="ctr"/>
            <a:r>
              <a:rPr lang="ja-JP" altLang="en-US" sz="1600"/>
              <a:t>入れる</a:t>
            </a:r>
          </a:p>
        </p:txBody>
      </p:sp>
      <p:sp>
        <p:nvSpPr>
          <p:cNvPr id="14" name="Oval 14">
            <a:extLst>
              <a:ext uri="{FF2B5EF4-FFF2-40B4-BE49-F238E27FC236}">
                <a16:creationId xmlns:a16="http://schemas.microsoft.com/office/drawing/2014/main" id="{2AC9D217-23B4-463B-B712-516CD2AAC3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5367" y="3861221"/>
            <a:ext cx="2276793" cy="5048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ja-JP" altLang="en-US" sz="1600"/>
              <a:t>注文</a:t>
            </a:r>
          </a:p>
          <a:p>
            <a:pPr algn="ctr"/>
            <a:r>
              <a:rPr lang="ja-JP" altLang="en-US" sz="1600"/>
              <a:t>決済する</a:t>
            </a:r>
          </a:p>
        </p:txBody>
      </p:sp>
      <p:sp>
        <p:nvSpPr>
          <p:cNvPr id="15" name="Oval 15">
            <a:extLst>
              <a:ext uri="{FF2B5EF4-FFF2-40B4-BE49-F238E27FC236}">
                <a16:creationId xmlns:a16="http://schemas.microsoft.com/office/drawing/2014/main" id="{541F7558-A8E8-40D3-9FC7-8B645560F4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5367" y="4580359"/>
            <a:ext cx="2276793" cy="5048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ja-JP" altLang="en-US" sz="1600"/>
              <a:t>送付先を</a:t>
            </a:r>
          </a:p>
          <a:p>
            <a:pPr algn="ctr"/>
            <a:r>
              <a:rPr lang="ja-JP" altLang="en-US" sz="1600"/>
              <a:t>指定する</a:t>
            </a:r>
          </a:p>
        </p:txBody>
      </p:sp>
      <p:sp>
        <p:nvSpPr>
          <p:cNvPr id="16" name="Oval 16">
            <a:extLst>
              <a:ext uri="{FF2B5EF4-FFF2-40B4-BE49-F238E27FC236}">
                <a16:creationId xmlns:a16="http://schemas.microsoft.com/office/drawing/2014/main" id="{71D2DA8A-5239-4A55-BD92-2BC4EF504B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5367" y="1845096"/>
            <a:ext cx="2276793" cy="5048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ja-JP" altLang="en-US" sz="1600"/>
              <a:t>利用者登録</a:t>
            </a:r>
          </a:p>
          <a:p>
            <a:pPr algn="ctr"/>
            <a:r>
              <a:rPr lang="ja-JP" altLang="en-US" sz="1600"/>
              <a:t>する</a:t>
            </a:r>
          </a:p>
        </p:txBody>
      </p:sp>
      <p:grpSp>
        <p:nvGrpSpPr>
          <p:cNvPr id="17" name="Group 18">
            <a:extLst>
              <a:ext uri="{FF2B5EF4-FFF2-40B4-BE49-F238E27FC236}">
                <a16:creationId xmlns:a16="http://schemas.microsoft.com/office/drawing/2014/main" id="{770F58D1-87E3-4515-B70E-575CB23DA8D3}"/>
              </a:ext>
            </a:extLst>
          </p:cNvPr>
          <p:cNvGrpSpPr>
            <a:grpSpLocks/>
          </p:cNvGrpSpPr>
          <p:nvPr/>
        </p:nvGrpSpPr>
        <p:grpSpPr bwMode="auto">
          <a:xfrm>
            <a:off x="7235403" y="3250033"/>
            <a:ext cx="288925" cy="863600"/>
            <a:chOff x="1162" y="3347"/>
            <a:chExt cx="182" cy="544"/>
          </a:xfrm>
        </p:grpSpPr>
        <p:sp>
          <p:nvSpPr>
            <p:cNvPr id="18" name="Oval 19">
              <a:extLst>
                <a:ext uri="{FF2B5EF4-FFF2-40B4-BE49-F238E27FC236}">
                  <a16:creationId xmlns:a16="http://schemas.microsoft.com/office/drawing/2014/main" id="{9D4A239C-DCB2-43D0-B585-8D37903B1D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62" y="3347"/>
              <a:ext cx="182" cy="18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 sz="2400"/>
            </a:p>
          </p:txBody>
        </p:sp>
        <p:sp>
          <p:nvSpPr>
            <p:cNvPr id="19" name="Line 20">
              <a:extLst>
                <a:ext uri="{FF2B5EF4-FFF2-40B4-BE49-F238E27FC236}">
                  <a16:creationId xmlns:a16="http://schemas.microsoft.com/office/drawing/2014/main" id="{40E2A7AE-2629-420A-84B1-4C97CDD0FD1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53" y="3528"/>
              <a:ext cx="0" cy="22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 sz="2400"/>
            </a:p>
          </p:txBody>
        </p:sp>
        <p:sp>
          <p:nvSpPr>
            <p:cNvPr id="20" name="Line 21">
              <a:extLst>
                <a:ext uri="{FF2B5EF4-FFF2-40B4-BE49-F238E27FC236}">
                  <a16:creationId xmlns:a16="http://schemas.microsoft.com/office/drawing/2014/main" id="{6B537DE5-E2BD-421F-92AB-936368FEA13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162" y="3755"/>
              <a:ext cx="91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 sz="2400"/>
            </a:p>
          </p:txBody>
        </p:sp>
        <p:sp>
          <p:nvSpPr>
            <p:cNvPr id="21" name="Line 22">
              <a:extLst>
                <a:ext uri="{FF2B5EF4-FFF2-40B4-BE49-F238E27FC236}">
                  <a16:creationId xmlns:a16="http://schemas.microsoft.com/office/drawing/2014/main" id="{886576C1-C3CC-49D8-94CC-A5B79639F95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53" y="3755"/>
              <a:ext cx="91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 sz="2400"/>
            </a:p>
          </p:txBody>
        </p:sp>
        <p:sp>
          <p:nvSpPr>
            <p:cNvPr id="22" name="Line 23">
              <a:extLst>
                <a:ext uri="{FF2B5EF4-FFF2-40B4-BE49-F238E27FC236}">
                  <a16:creationId xmlns:a16="http://schemas.microsoft.com/office/drawing/2014/main" id="{AEF3D05A-D5A4-4864-8E0C-78C239F38FD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62" y="3619"/>
              <a:ext cx="18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 sz="2400"/>
            </a:p>
          </p:txBody>
        </p:sp>
      </p:grpSp>
      <p:sp>
        <p:nvSpPr>
          <p:cNvPr id="23" name="Text Box 24">
            <a:extLst>
              <a:ext uri="{FF2B5EF4-FFF2-40B4-BE49-F238E27FC236}">
                <a16:creationId xmlns:a16="http://schemas.microsoft.com/office/drawing/2014/main" id="{A79188D0-FCE0-48EA-BFD0-5960418213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44709" y="4295418"/>
            <a:ext cx="136127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ja-JP" altLang="en-US" sz="1600"/>
              <a:t>決済サービス</a:t>
            </a:r>
          </a:p>
          <a:p>
            <a:pPr algn="ctr"/>
            <a:r>
              <a:rPr lang="ja-JP" altLang="en-US" sz="1600"/>
              <a:t>業者</a:t>
            </a:r>
          </a:p>
        </p:txBody>
      </p:sp>
      <p:cxnSp>
        <p:nvCxnSpPr>
          <p:cNvPr id="24" name="AutoShape 27">
            <a:extLst>
              <a:ext uri="{FF2B5EF4-FFF2-40B4-BE49-F238E27FC236}">
                <a16:creationId xmlns:a16="http://schemas.microsoft.com/office/drawing/2014/main" id="{53820ED9-D658-4322-9A8F-05B74C57A9D5}"/>
              </a:ext>
            </a:extLst>
          </p:cNvPr>
          <p:cNvCxnSpPr>
            <a:cxnSpLocks noChangeShapeType="1"/>
            <a:stCxn id="10" idx="1"/>
            <a:endCxn id="16" idx="2"/>
          </p:cNvCxnSpPr>
          <p:nvPr/>
        </p:nvCxnSpPr>
        <p:spPr bwMode="auto">
          <a:xfrm flipV="1">
            <a:off x="2116117" y="2097509"/>
            <a:ext cx="1619250" cy="323851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" name="AutoShape 28">
            <a:extLst>
              <a:ext uri="{FF2B5EF4-FFF2-40B4-BE49-F238E27FC236}">
                <a16:creationId xmlns:a16="http://schemas.microsoft.com/office/drawing/2014/main" id="{FB49AE40-9003-4E06-BC1F-8402D92B8F02}"/>
              </a:ext>
            </a:extLst>
          </p:cNvPr>
          <p:cNvCxnSpPr>
            <a:cxnSpLocks noChangeShapeType="1"/>
            <a:stCxn id="10" idx="1"/>
            <a:endCxn id="12" idx="2"/>
          </p:cNvCxnSpPr>
          <p:nvPr/>
        </p:nvCxnSpPr>
        <p:spPr bwMode="auto">
          <a:xfrm>
            <a:off x="2116117" y="2421360"/>
            <a:ext cx="1619250" cy="3254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" name="AutoShape 29">
            <a:extLst>
              <a:ext uri="{FF2B5EF4-FFF2-40B4-BE49-F238E27FC236}">
                <a16:creationId xmlns:a16="http://schemas.microsoft.com/office/drawing/2014/main" id="{D3065BBC-6485-426C-904F-530F76F2F5E0}"/>
              </a:ext>
            </a:extLst>
          </p:cNvPr>
          <p:cNvCxnSpPr>
            <a:cxnSpLocks noChangeShapeType="1"/>
            <a:stCxn id="10" idx="1"/>
            <a:endCxn id="13" idx="2"/>
          </p:cNvCxnSpPr>
          <p:nvPr/>
        </p:nvCxnSpPr>
        <p:spPr bwMode="auto">
          <a:xfrm>
            <a:off x="2116117" y="2421360"/>
            <a:ext cx="1619250" cy="1044574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" name="AutoShape 30">
            <a:extLst>
              <a:ext uri="{FF2B5EF4-FFF2-40B4-BE49-F238E27FC236}">
                <a16:creationId xmlns:a16="http://schemas.microsoft.com/office/drawing/2014/main" id="{10A69F20-B6C3-4FE3-9EE6-CA95070540A8}"/>
              </a:ext>
            </a:extLst>
          </p:cNvPr>
          <p:cNvCxnSpPr>
            <a:cxnSpLocks noChangeShapeType="1"/>
            <a:stCxn id="10" idx="1"/>
            <a:endCxn id="14" idx="2"/>
          </p:cNvCxnSpPr>
          <p:nvPr/>
        </p:nvCxnSpPr>
        <p:spPr bwMode="auto">
          <a:xfrm>
            <a:off x="2116117" y="2421360"/>
            <a:ext cx="1619250" cy="1692274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8" name="AutoShape 31">
            <a:extLst>
              <a:ext uri="{FF2B5EF4-FFF2-40B4-BE49-F238E27FC236}">
                <a16:creationId xmlns:a16="http://schemas.microsoft.com/office/drawing/2014/main" id="{2630BDC2-7CDF-4033-A96F-CE593FBACDC9}"/>
              </a:ext>
            </a:extLst>
          </p:cNvPr>
          <p:cNvCxnSpPr>
            <a:cxnSpLocks noChangeShapeType="1"/>
            <a:stCxn id="10" idx="1"/>
            <a:endCxn id="15" idx="2"/>
          </p:cNvCxnSpPr>
          <p:nvPr/>
        </p:nvCxnSpPr>
        <p:spPr bwMode="auto">
          <a:xfrm>
            <a:off x="2116117" y="2421360"/>
            <a:ext cx="1619250" cy="24114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9" name="AutoShape 32">
            <a:extLst>
              <a:ext uri="{FF2B5EF4-FFF2-40B4-BE49-F238E27FC236}">
                <a16:creationId xmlns:a16="http://schemas.microsoft.com/office/drawing/2014/main" id="{FFD93A05-37D6-42FB-8D71-5D13B907523C}"/>
              </a:ext>
            </a:extLst>
          </p:cNvPr>
          <p:cNvCxnSpPr>
            <a:cxnSpLocks noChangeShapeType="1"/>
            <a:stCxn id="22" idx="0"/>
            <a:endCxn id="14" idx="6"/>
          </p:cNvCxnSpPr>
          <p:nvPr/>
        </p:nvCxnSpPr>
        <p:spPr bwMode="auto">
          <a:xfrm flipH="1">
            <a:off x="6012160" y="3681833"/>
            <a:ext cx="1223243" cy="431801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6687965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33AA456-FA98-4DED-BA00-7BB6562AB2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ユースケース　サンプル２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340B025-C569-4E4A-842E-76EB59F72D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17</a:t>
            </a:fld>
            <a:endParaRPr kumimoji="1" lang="ja-JP" altLang="en-US"/>
          </a:p>
        </p:txBody>
      </p:sp>
      <p:grpSp>
        <p:nvGrpSpPr>
          <p:cNvPr id="30" name="Group 33">
            <a:extLst>
              <a:ext uri="{FF2B5EF4-FFF2-40B4-BE49-F238E27FC236}">
                <a16:creationId xmlns:a16="http://schemas.microsoft.com/office/drawing/2014/main" id="{99ECC764-1DD7-4234-AE88-5F54DBC6DCCE}"/>
              </a:ext>
            </a:extLst>
          </p:cNvPr>
          <p:cNvGrpSpPr>
            <a:grpSpLocks/>
          </p:cNvGrpSpPr>
          <p:nvPr/>
        </p:nvGrpSpPr>
        <p:grpSpPr bwMode="auto">
          <a:xfrm>
            <a:off x="1279748" y="2060848"/>
            <a:ext cx="389831" cy="863600"/>
            <a:chOff x="1162" y="3347"/>
            <a:chExt cx="182" cy="544"/>
          </a:xfrm>
        </p:grpSpPr>
        <p:sp>
          <p:nvSpPr>
            <p:cNvPr id="31" name="Oval 34">
              <a:extLst>
                <a:ext uri="{FF2B5EF4-FFF2-40B4-BE49-F238E27FC236}">
                  <a16:creationId xmlns:a16="http://schemas.microsoft.com/office/drawing/2014/main" id="{878C40DA-6CE4-41DA-9A6F-2B2F41AA2C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62" y="3347"/>
              <a:ext cx="182" cy="18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2" name="Line 35">
              <a:extLst>
                <a:ext uri="{FF2B5EF4-FFF2-40B4-BE49-F238E27FC236}">
                  <a16:creationId xmlns:a16="http://schemas.microsoft.com/office/drawing/2014/main" id="{4CB917F2-3860-40E3-B729-46595A5CEA6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53" y="3528"/>
              <a:ext cx="0" cy="22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3" name="Line 36">
              <a:extLst>
                <a:ext uri="{FF2B5EF4-FFF2-40B4-BE49-F238E27FC236}">
                  <a16:creationId xmlns:a16="http://schemas.microsoft.com/office/drawing/2014/main" id="{073F2DAF-0379-4B74-9A1F-129F3B9F769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162" y="3755"/>
              <a:ext cx="91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4" name="Line 37">
              <a:extLst>
                <a:ext uri="{FF2B5EF4-FFF2-40B4-BE49-F238E27FC236}">
                  <a16:creationId xmlns:a16="http://schemas.microsoft.com/office/drawing/2014/main" id="{D0BBFF0A-233B-49BE-9B59-8DE76E44046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53" y="3755"/>
              <a:ext cx="91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5" name="Line 38">
              <a:extLst>
                <a:ext uri="{FF2B5EF4-FFF2-40B4-BE49-F238E27FC236}">
                  <a16:creationId xmlns:a16="http://schemas.microsoft.com/office/drawing/2014/main" id="{222C4922-BE65-45B3-B64F-84AA83885FA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62" y="3619"/>
              <a:ext cx="18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</p:grpSp>
      <p:sp>
        <p:nvSpPr>
          <p:cNvPr id="36" name="Text Box 39">
            <a:extLst>
              <a:ext uri="{FF2B5EF4-FFF2-40B4-BE49-F238E27FC236}">
                <a16:creationId xmlns:a16="http://schemas.microsoft.com/office/drawing/2014/main" id="{290DA42C-648C-4228-9D43-249603F00C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2686" y="2950462"/>
            <a:ext cx="153657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ja-JP" altLang="en-US" dirty="0"/>
              <a:t>商品管理</a:t>
            </a:r>
          </a:p>
        </p:txBody>
      </p:sp>
      <p:sp>
        <p:nvSpPr>
          <p:cNvPr id="37" name="Oval 40">
            <a:extLst>
              <a:ext uri="{FF2B5EF4-FFF2-40B4-BE49-F238E27FC236}">
                <a16:creationId xmlns:a16="http://schemas.microsoft.com/office/drawing/2014/main" id="{FC605F77-EF4A-4017-B9ED-0B82669711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89349" y="1452063"/>
            <a:ext cx="2369394" cy="7207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ja-JP" altLang="en-US"/>
              <a:t>注文をチェック</a:t>
            </a:r>
          </a:p>
          <a:p>
            <a:pPr algn="ctr"/>
            <a:r>
              <a:rPr lang="ja-JP" altLang="en-US"/>
              <a:t>する</a:t>
            </a:r>
          </a:p>
        </p:txBody>
      </p:sp>
      <p:sp>
        <p:nvSpPr>
          <p:cNvPr id="38" name="Oval 41">
            <a:extLst>
              <a:ext uri="{FF2B5EF4-FFF2-40B4-BE49-F238E27FC236}">
                <a16:creationId xmlns:a16="http://schemas.microsoft.com/office/drawing/2014/main" id="{51944261-CF50-4542-959F-87ED5772C4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3154" y="2463574"/>
            <a:ext cx="2369394" cy="7207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ja-JP" altLang="en-US"/>
              <a:t>出荷を指示する</a:t>
            </a:r>
          </a:p>
        </p:txBody>
      </p:sp>
      <p:sp>
        <p:nvSpPr>
          <p:cNvPr id="39" name="Oval 42">
            <a:extLst>
              <a:ext uri="{FF2B5EF4-FFF2-40B4-BE49-F238E27FC236}">
                <a16:creationId xmlns:a16="http://schemas.microsoft.com/office/drawing/2014/main" id="{A1891664-6041-4F0E-98DB-51A0AC328B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3154" y="3356247"/>
            <a:ext cx="2369394" cy="7207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ja-JP" altLang="en-US"/>
              <a:t>商品を登録・</a:t>
            </a:r>
          </a:p>
          <a:p>
            <a:pPr algn="ctr"/>
            <a:r>
              <a:rPr lang="ja-JP" altLang="en-US"/>
              <a:t>削除する</a:t>
            </a:r>
          </a:p>
        </p:txBody>
      </p:sp>
      <p:sp>
        <p:nvSpPr>
          <p:cNvPr id="40" name="Oval 43">
            <a:extLst>
              <a:ext uri="{FF2B5EF4-FFF2-40B4-BE49-F238E27FC236}">
                <a16:creationId xmlns:a16="http://schemas.microsoft.com/office/drawing/2014/main" id="{7CE90985-C42F-4DBA-A320-2E9A610A1D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87103" y="4145646"/>
            <a:ext cx="2369394" cy="7207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ja-JP" altLang="en-US"/>
              <a:t>顧客情報を</a:t>
            </a:r>
          </a:p>
          <a:p>
            <a:pPr algn="ctr"/>
            <a:r>
              <a:rPr lang="ja-JP" altLang="en-US"/>
              <a:t>管理する</a:t>
            </a:r>
          </a:p>
        </p:txBody>
      </p:sp>
      <p:sp>
        <p:nvSpPr>
          <p:cNvPr id="41" name="Oval 44">
            <a:extLst>
              <a:ext uri="{FF2B5EF4-FFF2-40B4-BE49-F238E27FC236}">
                <a16:creationId xmlns:a16="http://schemas.microsoft.com/office/drawing/2014/main" id="{B104B1DB-7A5A-40FE-9C17-7679092954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0187" y="5079716"/>
            <a:ext cx="2369394" cy="7207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ja-JP" altLang="en-US"/>
              <a:t>経理システムに</a:t>
            </a:r>
          </a:p>
          <a:p>
            <a:pPr algn="ctr"/>
            <a:r>
              <a:rPr lang="ja-JP" altLang="en-US"/>
              <a:t>接続する</a:t>
            </a:r>
          </a:p>
        </p:txBody>
      </p:sp>
      <p:grpSp>
        <p:nvGrpSpPr>
          <p:cNvPr id="42" name="Group 45">
            <a:extLst>
              <a:ext uri="{FF2B5EF4-FFF2-40B4-BE49-F238E27FC236}">
                <a16:creationId xmlns:a16="http://schemas.microsoft.com/office/drawing/2014/main" id="{2443E4AA-F9A8-4F52-933B-2B0CDB5D295E}"/>
              </a:ext>
            </a:extLst>
          </p:cNvPr>
          <p:cNvGrpSpPr>
            <a:grpSpLocks/>
          </p:cNvGrpSpPr>
          <p:nvPr/>
        </p:nvGrpSpPr>
        <p:grpSpPr bwMode="auto">
          <a:xfrm>
            <a:off x="1279748" y="3500710"/>
            <a:ext cx="389831" cy="863600"/>
            <a:chOff x="1162" y="3347"/>
            <a:chExt cx="182" cy="544"/>
          </a:xfrm>
        </p:grpSpPr>
        <p:sp>
          <p:nvSpPr>
            <p:cNvPr id="43" name="Oval 46">
              <a:extLst>
                <a:ext uri="{FF2B5EF4-FFF2-40B4-BE49-F238E27FC236}">
                  <a16:creationId xmlns:a16="http://schemas.microsoft.com/office/drawing/2014/main" id="{FCDF7F35-893B-4247-A7E5-EE049EBBA2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62" y="3347"/>
              <a:ext cx="182" cy="18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4" name="Line 47">
              <a:extLst>
                <a:ext uri="{FF2B5EF4-FFF2-40B4-BE49-F238E27FC236}">
                  <a16:creationId xmlns:a16="http://schemas.microsoft.com/office/drawing/2014/main" id="{BD8E958A-8FE6-4E63-AAB9-94A6163E17A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53" y="3528"/>
              <a:ext cx="0" cy="22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5" name="Line 48">
              <a:extLst>
                <a:ext uri="{FF2B5EF4-FFF2-40B4-BE49-F238E27FC236}">
                  <a16:creationId xmlns:a16="http://schemas.microsoft.com/office/drawing/2014/main" id="{B0C6D7EC-DE6A-493B-BE26-BD113F8F43B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162" y="3755"/>
              <a:ext cx="91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6" name="Line 49">
              <a:extLst>
                <a:ext uri="{FF2B5EF4-FFF2-40B4-BE49-F238E27FC236}">
                  <a16:creationId xmlns:a16="http://schemas.microsoft.com/office/drawing/2014/main" id="{1D0FAA71-88E7-4134-94FC-B8F062C0739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53" y="3755"/>
              <a:ext cx="91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7" name="Line 50">
              <a:extLst>
                <a:ext uri="{FF2B5EF4-FFF2-40B4-BE49-F238E27FC236}">
                  <a16:creationId xmlns:a16="http://schemas.microsoft.com/office/drawing/2014/main" id="{2016D973-F58A-483B-B870-5833ECABD39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62" y="3619"/>
              <a:ext cx="18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</p:grpSp>
      <p:sp>
        <p:nvSpPr>
          <p:cNvPr id="48" name="Text Box 51">
            <a:extLst>
              <a:ext uri="{FF2B5EF4-FFF2-40B4-BE49-F238E27FC236}">
                <a16:creationId xmlns:a16="http://schemas.microsoft.com/office/drawing/2014/main" id="{7F88BEAE-9E2A-41AD-A929-3CF20D54EF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6377" y="4298194"/>
            <a:ext cx="153657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ja-JP" altLang="en-US" dirty="0"/>
              <a:t>営業担当</a:t>
            </a:r>
          </a:p>
        </p:txBody>
      </p:sp>
      <p:grpSp>
        <p:nvGrpSpPr>
          <p:cNvPr id="49" name="Group 52">
            <a:extLst>
              <a:ext uri="{FF2B5EF4-FFF2-40B4-BE49-F238E27FC236}">
                <a16:creationId xmlns:a16="http://schemas.microsoft.com/office/drawing/2014/main" id="{9501CA2C-40CC-4FCD-84A5-AC57F1D7AD7B}"/>
              </a:ext>
            </a:extLst>
          </p:cNvPr>
          <p:cNvGrpSpPr>
            <a:grpSpLocks/>
          </p:cNvGrpSpPr>
          <p:nvPr/>
        </p:nvGrpSpPr>
        <p:grpSpPr bwMode="auto">
          <a:xfrm>
            <a:off x="1284510" y="4797698"/>
            <a:ext cx="389831" cy="863600"/>
            <a:chOff x="1162" y="3347"/>
            <a:chExt cx="182" cy="544"/>
          </a:xfrm>
        </p:grpSpPr>
        <p:sp>
          <p:nvSpPr>
            <p:cNvPr id="50" name="Oval 53">
              <a:extLst>
                <a:ext uri="{FF2B5EF4-FFF2-40B4-BE49-F238E27FC236}">
                  <a16:creationId xmlns:a16="http://schemas.microsoft.com/office/drawing/2014/main" id="{A2584571-74DE-445C-B3A1-4D387440EE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62" y="3347"/>
              <a:ext cx="182" cy="18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51" name="Line 54">
              <a:extLst>
                <a:ext uri="{FF2B5EF4-FFF2-40B4-BE49-F238E27FC236}">
                  <a16:creationId xmlns:a16="http://schemas.microsoft.com/office/drawing/2014/main" id="{392810DE-2953-47DC-88B1-456C1016564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53" y="3528"/>
              <a:ext cx="0" cy="22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2" name="Line 55">
              <a:extLst>
                <a:ext uri="{FF2B5EF4-FFF2-40B4-BE49-F238E27FC236}">
                  <a16:creationId xmlns:a16="http://schemas.microsoft.com/office/drawing/2014/main" id="{307BABE0-5083-427F-8BA7-A9A2E3842C6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162" y="3755"/>
              <a:ext cx="91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3" name="Line 56">
              <a:extLst>
                <a:ext uri="{FF2B5EF4-FFF2-40B4-BE49-F238E27FC236}">
                  <a16:creationId xmlns:a16="http://schemas.microsoft.com/office/drawing/2014/main" id="{18ABEFCE-43F8-4636-871E-64CD1E5BCC7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53" y="3755"/>
              <a:ext cx="91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4" name="Line 57">
              <a:extLst>
                <a:ext uri="{FF2B5EF4-FFF2-40B4-BE49-F238E27FC236}">
                  <a16:creationId xmlns:a16="http://schemas.microsoft.com/office/drawing/2014/main" id="{E5D59CD3-7B84-440D-8513-0B53ED79265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62" y="3619"/>
              <a:ext cx="18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</p:grpSp>
      <p:sp>
        <p:nvSpPr>
          <p:cNvPr id="55" name="Text Box 58">
            <a:extLst>
              <a:ext uri="{FF2B5EF4-FFF2-40B4-BE49-F238E27FC236}">
                <a16:creationId xmlns:a16="http://schemas.microsoft.com/office/drawing/2014/main" id="{9205D3A9-64FE-4E10-9784-C806E5EA7D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0287" y="5659678"/>
            <a:ext cx="202827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ja-JP" altLang="en-US" dirty="0"/>
              <a:t>システム担当</a:t>
            </a:r>
          </a:p>
        </p:txBody>
      </p:sp>
      <p:cxnSp>
        <p:nvCxnSpPr>
          <p:cNvPr id="56" name="AutoShape 59">
            <a:extLst>
              <a:ext uri="{FF2B5EF4-FFF2-40B4-BE49-F238E27FC236}">
                <a16:creationId xmlns:a16="http://schemas.microsoft.com/office/drawing/2014/main" id="{19CFF85D-C8A3-4D7C-945C-3DEF94E94EBE}"/>
              </a:ext>
            </a:extLst>
          </p:cNvPr>
          <p:cNvCxnSpPr>
            <a:cxnSpLocks noChangeShapeType="1"/>
            <a:stCxn id="35" idx="1"/>
            <a:endCxn id="37" idx="2"/>
          </p:cNvCxnSpPr>
          <p:nvPr/>
        </p:nvCxnSpPr>
        <p:spPr bwMode="auto">
          <a:xfrm flipV="1">
            <a:off x="1669579" y="1812426"/>
            <a:ext cx="1619770" cy="68022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7" name="AutoShape 60">
            <a:extLst>
              <a:ext uri="{FF2B5EF4-FFF2-40B4-BE49-F238E27FC236}">
                <a16:creationId xmlns:a16="http://schemas.microsoft.com/office/drawing/2014/main" id="{418C892C-1D5B-401C-B238-0655D7CE78A4}"/>
              </a:ext>
            </a:extLst>
          </p:cNvPr>
          <p:cNvCxnSpPr>
            <a:cxnSpLocks noChangeShapeType="1"/>
            <a:stCxn id="35" idx="1"/>
            <a:endCxn id="38" idx="2"/>
          </p:cNvCxnSpPr>
          <p:nvPr/>
        </p:nvCxnSpPr>
        <p:spPr bwMode="auto">
          <a:xfrm>
            <a:off x="1669579" y="2492649"/>
            <a:ext cx="1683575" cy="3312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8" name="AutoShape 61">
            <a:extLst>
              <a:ext uri="{FF2B5EF4-FFF2-40B4-BE49-F238E27FC236}">
                <a16:creationId xmlns:a16="http://schemas.microsoft.com/office/drawing/2014/main" id="{2E9FE410-BDD5-4663-8717-05F602D748D5}"/>
              </a:ext>
            </a:extLst>
          </p:cNvPr>
          <p:cNvCxnSpPr>
            <a:cxnSpLocks noChangeShapeType="1"/>
            <a:stCxn id="35" idx="1"/>
            <a:endCxn id="39" idx="2"/>
          </p:cNvCxnSpPr>
          <p:nvPr/>
        </p:nvCxnSpPr>
        <p:spPr bwMode="auto">
          <a:xfrm>
            <a:off x="1669579" y="2492649"/>
            <a:ext cx="1683575" cy="1223961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9" name="AutoShape 62">
            <a:extLst>
              <a:ext uri="{FF2B5EF4-FFF2-40B4-BE49-F238E27FC236}">
                <a16:creationId xmlns:a16="http://schemas.microsoft.com/office/drawing/2014/main" id="{702984C9-6051-4748-AEF7-AED0E5738277}"/>
              </a:ext>
            </a:extLst>
          </p:cNvPr>
          <p:cNvCxnSpPr>
            <a:cxnSpLocks noChangeShapeType="1"/>
            <a:stCxn id="47" idx="1"/>
            <a:endCxn id="40" idx="2"/>
          </p:cNvCxnSpPr>
          <p:nvPr/>
        </p:nvCxnSpPr>
        <p:spPr bwMode="auto">
          <a:xfrm>
            <a:off x="1669579" y="3932511"/>
            <a:ext cx="1717524" cy="57349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0" name="AutoShape 63">
            <a:extLst>
              <a:ext uri="{FF2B5EF4-FFF2-40B4-BE49-F238E27FC236}">
                <a16:creationId xmlns:a16="http://schemas.microsoft.com/office/drawing/2014/main" id="{F318A51A-A4E5-4554-8225-CEB30242D62B}"/>
              </a:ext>
            </a:extLst>
          </p:cNvPr>
          <p:cNvCxnSpPr>
            <a:cxnSpLocks noChangeShapeType="1"/>
            <a:stCxn id="54" idx="1"/>
            <a:endCxn id="41" idx="2"/>
          </p:cNvCxnSpPr>
          <p:nvPr/>
        </p:nvCxnSpPr>
        <p:spPr bwMode="auto">
          <a:xfrm>
            <a:off x="1674341" y="5229499"/>
            <a:ext cx="1675846" cy="21058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61" name="Group 64">
            <a:extLst>
              <a:ext uri="{FF2B5EF4-FFF2-40B4-BE49-F238E27FC236}">
                <a16:creationId xmlns:a16="http://schemas.microsoft.com/office/drawing/2014/main" id="{6A2EA941-DC42-4C1E-9692-0FBCF35B69D5}"/>
              </a:ext>
            </a:extLst>
          </p:cNvPr>
          <p:cNvGrpSpPr>
            <a:grpSpLocks/>
          </p:cNvGrpSpPr>
          <p:nvPr/>
        </p:nvGrpSpPr>
        <p:grpSpPr bwMode="auto">
          <a:xfrm>
            <a:off x="7278513" y="2205310"/>
            <a:ext cx="389831" cy="863600"/>
            <a:chOff x="1162" y="3347"/>
            <a:chExt cx="182" cy="544"/>
          </a:xfrm>
        </p:grpSpPr>
        <p:sp>
          <p:nvSpPr>
            <p:cNvPr id="62" name="Oval 65">
              <a:extLst>
                <a:ext uri="{FF2B5EF4-FFF2-40B4-BE49-F238E27FC236}">
                  <a16:creationId xmlns:a16="http://schemas.microsoft.com/office/drawing/2014/main" id="{F8BF1955-96CC-4C3A-9307-F17FF898D5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62" y="3347"/>
              <a:ext cx="182" cy="18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63" name="Line 66">
              <a:extLst>
                <a:ext uri="{FF2B5EF4-FFF2-40B4-BE49-F238E27FC236}">
                  <a16:creationId xmlns:a16="http://schemas.microsoft.com/office/drawing/2014/main" id="{79841B88-84BC-4515-BECE-A51F565B0F5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53" y="3528"/>
              <a:ext cx="0" cy="22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64" name="Line 67">
              <a:extLst>
                <a:ext uri="{FF2B5EF4-FFF2-40B4-BE49-F238E27FC236}">
                  <a16:creationId xmlns:a16="http://schemas.microsoft.com/office/drawing/2014/main" id="{DA18CF32-F529-4C4A-B019-2837B042609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162" y="3755"/>
              <a:ext cx="91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65" name="Line 68">
              <a:extLst>
                <a:ext uri="{FF2B5EF4-FFF2-40B4-BE49-F238E27FC236}">
                  <a16:creationId xmlns:a16="http://schemas.microsoft.com/office/drawing/2014/main" id="{37604FFD-6654-44D2-956B-14C13300EE5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53" y="3755"/>
              <a:ext cx="91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66" name="Line 69">
              <a:extLst>
                <a:ext uri="{FF2B5EF4-FFF2-40B4-BE49-F238E27FC236}">
                  <a16:creationId xmlns:a16="http://schemas.microsoft.com/office/drawing/2014/main" id="{10B6ED3C-BBD5-4EA7-9304-DFC382EB0CB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62" y="3619"/>
              <a:ext cx="18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</p:grpSp>
      <p:sp>
        <p:nvSpPr>
          <p:cNvPr id="67" name="Text Box 70">
            <a:extLst>
              <a:ext uri="{FF2B5EF4-FFF2-40B4-BE49-F238E27FC236}">
                <a16:creationId xmlns:a16="http://schemas.microsoft.com/office/drawing/2014/main" id="{3F6F202C-E37C-4DAC-89DA-D87DD18147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13303" y="3189867"/>
            <a:ext cx="153657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ja-JP" altLang="en-US"/>
              <a:t>物流業者</a:t>
            </a:r>
          </a:p>
        </p:txBody>
      </p:sp>
      <p:cxnSp>
        <p:nvCxnSpPr>
          <p:cNvPr id="68" name="AutoShape 71">
            <a:extLst>
              <a:ext uri="{FF2B5EF4-FFF2-40B4-BE49-F238E27FC236}">
                <a16:creationId xmlns:a16="http://schemas.microsoft.com/office/drawing/2014/main" id="{3022836D-6A50-4287-A9B7-50FB0AA6CA14}"/>
              </a:ext>
            </a:extLst>
          </p:cNvPr>
          <p:cNvCxnSpPr>
            <a:cxnSpLocks noChangeShapeType="1"/>
            <a:stCxn id="38" idx="6"/>
            <a:endCxn id="66" idx="0"/>
          </p:cNvCxnSpPr>
          <p:nvPr/>
        </p:nvCxnSpPr>
        <p:spPr bwMode="auto">
          <a:xfrm flipV="1">
            <a:off x="5722548" y="2637110"/>
            <a:ext cx="1555965" cy="18682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69" name="Group 72">
            <a:extLst>
              <a:ext uri="{FF2B5EF4-FFF2-40B4-BE49-F238E27FC236}">
                <a16:creationId xmlns:a16="http://schemas.microsoft.com/office/drawing/2014/main" id="{76C7E969-B7AF-48B3-A993-1C27E33CB281}"/>
              </a:ext>
            </a:extLst>
          </p:cNvPr>
          <p:cNvGrpSpPr>
            <a:grpSpLocks/>
          </p:cNvGrpSpPr>
          <p:nvPr/>
        </p:nvGrpSpPr>
        <p:grpSpPr bwMode="auto">
          <a:xfrm>
            <a:off x="7278513" y="4726260"/>
            <a:ext cx="389831" cy="863600"/>
            <a:chOff x="1162" y="3347"/>
            <a:chExt cx="182" cy="544"/>
          </a:xfrm>
        </p:grpSpPr>
        <p:sp>
          <p:nvSpPr>
            <p:cNvPr id="70" name="Oval 73">
              <a:extLst>
                <a:ext uri="{FF2B5EF4-FFF2-40B4-BE49-F238E27FC236}">
                  <a16:creationId xmlns:a16="http://schemas.microsoft.com/office/drawing/2014/main" id="{54D509E9-4B35-4626-A30E-61FB21C9C3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62" y="3347"/>
              <a:ext cx="182" cy="18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71" name="Line 74">
              <a:extLst>
                <a:ext uri="{FF2B5EF4-FFF2-40B4-BE49-F238E27FC236}">
                  <a16:creationId xmlns:a16="http://schemas.microsoft.com/office/drawing/2014/main" id="{3BD2C149-B1DF-417B-A421-53EAE412AC4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53" y="3528"/>
              <a:ext cx="0" cy="22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2" name="Line 75">
              <a:extLst>
                <a:ext uri="{FF2B5EF4-FFF2-40B4-BE49-F238E27FC236}">
                  <a16:creationId xmlns:a16="http://schemas.microsoft.com/office/drawing/2014/main" id="{5D6B5E88-1A57-47E0-A939-AA6C9350C1F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162" y="3755"/>
              <a:ext cx="91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3" name="Line 76">
              <a:extLst>
                <a:ext uri="{FF2B5EF4-FFF2-40B4-BE49-F238E27FC236}">
                  <a16:creationId xmlns:a16="http://schemas.microsoft.com/office/drawing/2014/main" id="{42D1A373-4722-4B6C-B794-BDBB5F6AB17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53" y="3755"/>
              <a:ext cx="91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4" name="Line 77">
              <a:extLst>
                <a:ext uri="{FF2B5EF4-FFF2-40B4-BE49-F238E27FC236}">
                  <a16:creationId xmlns:a16="http://schemas.microsoft.com/office/drawing/2014/main" id="{7C8C3410-0E8D-4321-BC59-62F5B259A46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62" y="3619"/>
              <a:ext cx="18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</p:grpSp>
      <p:sp>
        <p:nvSpPr>
          <p:cNvPr id="75" name="Text Box 78">
            <a:extLst>
              <a:ext uri="{FF2B5EF4-FFF2-40B4-BE49-F238E27FC236}">
                <a16:creationId xmlns:a16="http://schemas.microsoft.com/office/drawing/2014/main" id="{6D8847D8-BA9D-4CEE-A14A-716D920F60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11207" y="5655491"/>
            <a:ext cx="202827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ja-JP" altLang="en-US"/>
              <a:t>経理システム</a:t>
            </a:r>
          </a:p>
        </p:txBody>
      </p:sp>
      <p:cxnSp>
        <p:nvCxnSpPr>
          <p:cNvPr id="76" name="AutoShape 79">
            <a:extLst>
              <a:ext uri="{FF2B5EF4-FFF2-40B4-BE49-F238E27FC236}">
                <a16:creationId xmlns:a16="http://schemas.microsoft.com/office/drawing/2014/main" id="{8DA1A291-64C1-4F56-B62B-ABCFB6471D58}"/>
              </a:ext>
            </a:extLst>
          </p:cNvPr>
          <p:cNvCxnSpPr>
            <a:cxnSpLocks noChangeShapeType="1"/>
            <a:stCxn id="41" idx="6"/>
            <a:endCxn id="74" idx="0"/>
          </p:cNvCxnSpPr>
          <p:nvPr/>
        </p:nvCxnSpPr>
        <p:spPr bwMode="auto">
          <a:xfrm flipV="1">
            <a:off x="5719581" y="5158060"/>
            <a:ext cx="1558932" cy="282019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3852619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7538EBA-3128-4E96-AD13-E18B88D364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ユースケース記述　（１）</a:t>
            </a:r>
          </a:p>
        </p:txBody>
      </p:sp>
      <p:graphicFrame>
        <p:nvGraphicFramePr>
          <p:cNvPr id="5" name="コンテンツ プレースホルダー 4">
            <a:extLst>
              <a:ext uri="{FF2B5EF4-FFF2-40B4-BE49-F238E27FC236}">
                <a16:creationId xmlns:a16="http://schemas.microsoft.com/office/drawing/2014/main" id="{7EABEE5E-008E-4443-BB93-B869CA76ABD6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539552" y="1196752"/>
          <a:ext cx="8352928" cy="437294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340368">
                  <a:extLst>
                    <a:ext uri="{9D8B030D-6E8A-4147-A177-3AD203B41FA5}">
                      <a16:colId xmlns:a16="http://schemas.microsoft.com/office/drawing/2014/main" val="454528529"/>
                    </a:ext>
                  </a:extLst>
                </a:gridCol>
                <a:gridCol w="6012560">
                  <a:extLst>
                    <a:ext uri="{9D8B030D-6E8A-4147-A177-3AD203B41FA5}">
                      <a16:colId xmlns:a16="http://schemas.microsoft.com/office/drawing/2014/main" val="4005094998"/>
                    </a:ext>
                  </a:extLst>
                </a:gridCol>
              </a:tblGrid>
              <a:tr h="898882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2400" b="1" u="none" strike="noStrike" dirty="0">
                          <a:effectLst/>
                          <a:latin typeface="+mn-ea"/>
                          <a:ea typeface="+mn-ea"/>
                        </a:rPr>
                        <a:t>ユースケース</a:t>
                      </a:r>
                      <a:endParaRPr lang="en-US" altLang="ja-JP" sz="2400" b="1" u="none" strike="noStrike" dirty="0">
                        <a:effectLst/>
                        <a:latin typeface="+mn-ea"/>
                        <a:ea typeface="+mn-ea"/>
                      </a:endParaRPr>
                    </a:p>
                    <a:p>
                      <a:pPr algn="l" fontAlgn="ctr"/>
                      <a:r>
                        <a:rPr lang="ja-JP" altLang="en-US" sz="2400" b="1" u="none" strike="noStrike" dirty="0">
                          <a:effectLst/>
                          <a:latin typeface="+mn-ea"/>
                          <a:ea typeface="+mn-ea"/>
                        </a:rPr>
                        <a:t>番号</a:t>
                      </a:r>
                      <a:endParaRPr lang="ja-JP" altLang="en-US" sz="2400" b="1" i="0" u="none" strike="noStrike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2400" u="none" strike="noStrike" dirty="0">
                          <a:effectLst/>
                          <a:latin typeface="+mn-ea"/>
                          <a:ea typeface="+mn-ea"/>
                        </a:rPr>
                        <a:t>9999_01</a:t>
                      </a:r>
                      <a:endParaRPr lang="en-US" altLang="ja-JP" sz="2400" b="0" i="0" u="none" strike="noStrike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21887627"/>
                  </a:ext>
                </a:extLst>
              </a:tr>
              <a:tr h="898882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2400" b="1" u="none" strike="noStrike">
                          <a:effectLst/>
                          <a:latin typeface="+mn-ea"/>
                          <a:ea typeface="+mn-ea"/>
                        </a:rPr>
                        <a:t>ユースケース名</a:t>
                      </a:r>
                      <a:endParaRPr lang="ja-JP" altLang="en-US" sz="2400" b="1" i="0" u="none" strike="noStrike"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2400" u="none" strike="noStrike">
                          <a:effectLst/>
                          <a:latin typeface="+mn-ea"/>
                          <a:ea typeface="+mn-ea"/>
                        </a:rPr>
                        <a:t>お客様の商品検索</a:t>
                      </a:r>
                      <a:endParaRPr lang="ja-JP" altLang="en-US" sz="2400" b="0" i="0" u="none" strike="noStrike"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61368670"/>
                  </a:ext>
                </a:extLst>
              </a:tr>
              <a:tr h="362476">
                <a:tc gridSpan="2">
                  <a:txBody>
                    <a:bodyPr/>
                    <a:lstStyle/>
                    <a:p>
                      <a:pPr algn="l" fontAlgn="ctr"/>
                      <a:endParaRPr lang="ja-JP" altLang="en-US" sz="2400" b="1" i="0" u="none" strike="noStrike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ja-JP" altLang="en-US" sz="2400" b="0" i="0" u="none" strike="noStrike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32599816"/>
                  </a:ext>
                </a:extLst>
              </a:tr>
              <a:tr h="439979"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2400" b="1" u="none" strike="noStrike">
                          <a:effectLst/>
                          <a:latin typeface="+mn-ea"/>
                          <a:ea typeface="+mn-ea"/>
                        </a:rPr>
                        <a:t>関係者／アクター</a:t>
                      </a:r>
                      <a:endParaRPr lang="ja-JP" altLang="en-US" sz="2400" b="1" i="0" u="none" strike="noStrike"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2400" u="none" strike="noStrike" dirty="0">
                          <a:effectLst/>
                          <a:latin typeface="+mn-ea"/>
                          <a:ea typeface="+mn-ea"/>
                        </a:rPr>
                        <a:t>一般消費者（お客様）</a:t>
                      </a:r>
                      <a:endParaRPr lang="ja-JP" altLang="en-US" sz="2400" b="0" i="0" u="none" strike="noStrike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85621720"/>
                  </a:ext>
                </a:extLst>
              </a:tr>
              <a:tr h="439979"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2400" b="1" u="none" strike="noStrike">
                          <a:effectLst/>
                          <a:latin typeface="+mn-ea"/>
                          <a:ea typeface="+mn-ea"/>
                        </a:rPr>
                        <a:t>実行のきっかけ</a:t>
                      </a:r>
                      <a:endParaRPr lang="ja-JP" altLang="en-US" sz="2400" b="1" i="0" u="none" strike="noStrike"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2400" u="none" strike="noStrike" dirty="0">
                          <a:effectLst/>
                          <a:latin typeface="+mn-ea"/>
                          <a:ea typeface="+mn-ea"/>
                        </a:rPr>
                        <a:t>お客様が商品を探そうとする</a:t>
                      </a:r>
                      <a:endParaRPr lang="ja-JP" altLang="en-US" sz="2400" b="0" i="0" u="none" strike="noStrike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7512194"/>
                  </a:ext>
                </a:extLst>
              </a:tr>
              <a:tr h="439979"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2400" b="1" u="none" strike="noStrike">
                          <a:effectLst/>
                          <a:latin typeface="+mn-ea"/>
                          <a:ea typeface="+mn-ea"/>
                        </a:rPr>
                        <a:t>事前条件</a:t>
                      </a:r>
                      <a:endParaRPr lang="ja-JP" altLang="en-US" sz="2400" b="1" i="0" u="none" strike="noStrike"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2400" u="none" strike="noStrike">
                          <a:effectLst/>
                          <a:latin typeface="+mn-ea"/>
                          <a:ea typeface="+mn-ea"/>
                        </a:rPr>
                        <a:t>お客様はショップシステムにログインしている</a:t>
                      </a:r>
                      <a:endParaRPr lang="ja-JP" altLang="en-US" sz="2400" b="0" i="0" u="none" strike="noStrike"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91507147"/>
                  </a:ext>
                </a:extLst>
              </a:tr>
              <a:tr h="439979"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2400" b="1" u="none" strike="noStrike" dirty="0">
                          <a:effectLst/>
                          <a:latin typeface="+mn-ea"/>
                          <a:ea typeface="+mn-ea"/>
                        </a:rPr>
                        <a:t>成功時状態</a:t>
                      </a:r>
                      <a:endParaRPr lang="ja-JP" altLang="en-US" sz="2400" b="1" i="0" u="none" strike="noStrike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2400" u="none" strike="noStrike">
                          <a:effectLst/>
                          <a:latin typeface="+mn-ea"/>
                          <a:ea typeface="+mn-ea"/>
                        </a:rPr>
                        <a:t>お客様が望む商品の一覧表が表示されている</a:t>
                      </a:r>
                      <a:endParaRPr lang="ja-JP" altLang="en-US" sz="2400" b="0" i="0" u="none" strike="noStrike"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39672627"/>
                  </a:ext>
                </a:extLst>
              </a:tr>
              <a:tr h="439979"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2400" b="1" u="none" strike="noStrike" dirty="0">
                          <a:effectLst/>
                          <a:latin typeface="+mn-ea"/>
                          <a:ea typeface="+mn-ea"/>
                        </a:rPr>
                        <a:t>失敗時保証状態</a:t>
                      </a:r>
                      <a:endParaRPr lang="zh-TW" altLang="en-US" sz="2400" b="1" i="0" u="none" strike="noStrike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2400" u="none" strike="noStrike" dirty="0">
                          <a:effectLst/>
                          <a:latin typeface="+mn-ea"/>
                          <a:ea typeface="+mn-ea"/>
                        </a:rPr>
                        <a:t>エラー画面が表示され、トップページに戻る</a:t>
                      </a:r>
                      <a:endParaRPr lang="ja-JP" altLang="en-US" sz="2400" b="0" i="0" u="none" strike="noStrike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47418892"/>
                  </a:ext>
                </a:extLst>
              </a:tr>
            </a:tbl>
          </a:graphicData>
        </a:graphic>
      </p:graphicFrame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FF11DC5-C74B-4261-8C11-DFF2E622E6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18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56821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7538EBA-3128-4E96-AD13-E18B88D364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ユースケース記述　（２）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FF11DC5-C74B-4261-8C11-DFF2E622E6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19</a:t>
            </a:fld>
            <a:endParaRPr kumimoji="1" lang="ja-JP" altLang="en-US"/>
          </a:p>
        </p:txBody>
      </p:sp>
      <p:graphicFrame>
        <p:nvGraphicFramePr>
          <p:cNvPr id="7" name="コンテンツ プレースホルダー 6">
            <a:extLst>
              <a:ext uri="{FF2B5EF4-FFF2-40B4-BE49-F238E27FC236}">
                <a16:creationId xmlns:a16="http://schemas.microsoft.com/office/drawing/2014/main" id="{3F7DD1E9-F4C3-4120-97E6-57922A6AD0C2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395536" y="1196752"/>
          <a:ext cx="8013827" cy="464451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38098">
                  <a:extLst>
                    <a:ext uri="{9D8B030D-6E8A-4147-A177-3AD203B41FA5}">
                      <a16:colId xmlns:a16="http://schemas.microsoft.com/office/drawing/2014/main" val="3818334379"/>
                    </a:ext>
                  </a:extLst>
                </a:gridCol>
                <a:gridCol w="6575729">
                  <a:extLst>
                    <a:ext uri="{9D8B030D-6E8A-4147-A177-3AD203B41FA5}">
                      <a16:colId xmlns:a16="http://schemas.microsoft.com/office/drawing/2014/main" val="2563648774"/>
                    </a:ext>
                  </a:extLst>
                </a:gridCol>
              </a:tblGrid>
              <a:tr h="504056">
                <a:tc gridSpan="2">
                  <a:txBody>
                    <a:bodyPr/>
                    <a:lstStyle/>
                    <a:p>
                      <a:pPr algn="l" fontAlgn="b"/>
                      <a:r>
                        <a:rPr lang="ja-JP" altLang="en-US" sz="2400" u="none" strike="noStrike" dirty="0">
                          <a:effectLst/>
                        </a:rPr>
                        <a:t>メインケース</a:t>
                      </a:r>
                      <a:endParaRPr lang="ja-JP" altLang="en-US" sz="2400" b="0" i="0" u="none" strike="noStrike" dirty="0"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ja-JP" altLang="en-US" sz="2400" b="0" i="0" u="none" strike="noStrike" dirty="0"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722785883"/>
                  </a:ext>
                </a:extLst>
              </a:tr>
              <a:tr h="828092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2400" u="none" strike="noStrike" dirty="0">
                          <a:effectLst/>
                        </a:rPr>
                        <a:t>1</a:t>
                      </a:r>
                      <a:endParaRPr lang="en-US" altLang="ja-JP" sz="2400" b="0" i="0" u="none" strike="noStrike" dirty="0"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2400" u="none" strike="noStrike" dirty="0">
                          <a:effectLst/>
                        </a:rPr>
                        <a:t>お客様は商品検索のボックスに、キーワードを入力し、検索ボタンを押す。</a:t>
                      </a:r>
                      <a:endParaRPr lang="ja-JP" altLang="en-US" sz="2400" b="0" i="0" u="none" strike="noStrike" dirty="0"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08611711"/>
                  </a:ext>
                </a:extLst>
              </a:tr>
              <a:tr h="828092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2400" u="none" strike="noStrike">
                          <a:effectLst/>
                        </a:rPr>
                        <a:t>2</a:t>
                      </a:r>
                      <a:endParaRPr lang="en-US" altLang="ja-JP" sz="2400" b="0" i="0" u="none" strike="noStrike"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2400" u="none" strike="noStrike" dirty="0">
                          <a:effectLst/>
                        </a:rPr>
                        <a:t>ショップシステムは、キーワードを含む商品をデータベースから検索する。</a:t>
                      </a:r>
                      <a:endParaRPr lang="ja-JP" altLang="en-US" sz="2400" b="0" i="0" u="none" strike="noStrike" dirty="0"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63127545"/>
                  </a:ext>
                </a:extLst>
              </a:tr>
              <a:tr h="828092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2400" u="none" strike="noStrike">
                          <a:effectLst/>
                        </a:rPr>
                        <a:t>3</a:t>
                      </a:r>
                      <a:endParaRPr lang="en-US" altLang="ja-JP" sz="2400" b="0" i="0" u="none" strike="noStrike"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2400" u="none" strike="noStrike" dirty="0">
                          <a:effectLst/>
                        </a:rPr>
                        <a:t>ショップシステムは、検索した結果を整形してお客様に表示する。</a:t>
                      </a:r>
                      <a:endParaRPr lang="ja-JP" altLang="en-US" sz="2400" b="0" i="0" u="none" strike="noStrike" dirty="0"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78538208"/>
                  </a:ext>
                </a:extLst>
              </a:tr>
              <a:tr h="828092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2400" u="none" strike="noStrike">
                          <a:effectLst/>
                        </a:rPr>
                        <a:t>4</a:t>
                      </a:r>
                      <a:endParaRPr lang="en-US" altLang="ja-JP" sz="2400" b="0" i="0" u="none" strike="noStrike"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2400" u="none" strike="noStrike" dirty="0">
                          <a:effectLst/>
                        </a:rPr>
                        <a:t>お客様は検索結果からより詳しく見たい商品をクリックする。</a:t>
                      </a:r>
                      <a:endParaRPr lang="ja-JP" altLang="en-US" sz="2400" b="0" i="0" u="none" strike="noStrike" dirty="0"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01829330"/>
                  </a:ext>
                </a:extLst>
              </a:tr>
              <a:tr h="828092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2400" u="none" strike="noStrike" dirty="0">
                          <a:effectLst/>
                        </a:rPr>
                        <a:t>5</a:t>
                      </a:r>
                      <a:endParaRPr lang="en-US" altLang="ja-JP" sz="2400" b="0" i="0" u="none" strike="noStrike" dirty="0"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2400" u="none" strike="noStrike" dirty="0">
                          <a:effectLst/>
                        </a:rPr>
                        <a:t>ショップシステムは、詳細の情報をデータベースから取得して表示する。</a:t>
                      </a:r>
                      <a:endParaRPr lang="ja-JP" altLang="en-US" sz="2400" b="0" i="0" u="none" strike="noStrike" dirty="0"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52179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072929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E6D5279-BC36-4004-93DC-B6F8AB6F7F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開発演習概略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81F856A1-9BAA-4294-82D6-49FA5E57CD4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029938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7538EBA-3128-4E96-AD13-E18B88D364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ユースケース記述　（３）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FF11DC5-C74B-4261-8C11-DFF2E622E6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20</a:t>
            </a:fld>
            <a:endParaRPr kumimoji="1" lang="ja-JP" altLang="en-US"/>
          </a:p>
        </p:txBody>
      </p:sp>
      <p:graphicFrame>
        <p:nvGraphicFramePr>
          <p:cNvPr id="7" name="コンテンツ プレースホルダー 6">
            <a:extLst>
              <a:ext uri="{FF2B5EF4-FFF2-40B4-BE49-F238E27FC236}">
                <a16:creationId xmlns:a16="http://schemas.microsoft.com/office/drawing/2014/main" id="{3F7DD1E9-F4C3-4120-97E6-57922A6AD0C2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395536" y="1196752"/>
          <a:ext cx="8013827" cy="464451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38098">
                  <a:extLst>
                    <a:ext uri="{9D8B030D-6E8A-4147-A177-3AD203B41FA5}">
                      <a16:colId xmlns:a16="http://schemas.microsoft.com/office/drawing/2014/main" val="3818334379"/>
                    </a:ext>
                  </a:extLst>
                </a:gridCol>
                <a:gridCol w="6575729">
                  <a:extLst>
                    <a:ext uri="{9D8B030D-6E8A-4147-A177-3AD203B41FA5}">
                      <a16:colId xmlns:a16="http://schemas.microsoft.com/office/drawing/2014/main" val="2563648774"/>
                    </a:ext>
                  </a:extLst>
                </a:gridCol>
              </a:tblGrid>
              <a:tr h="504056">
                <a:tc gridSpan="2">
                  <a:txBody>
                    <a:bodyPr/>
                    <a:lstStyle/>
                    <a:p>
                      <a:pPr algn="l" fontAlgn="b"/>
                      <a:r>
                        <a:rPr lang="ja-JP" altLang="en-US" sz="2400" b="0" i="0" u="none" strike="noStrike" dirty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代替ケース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ja-JP" altLang="en-US" sz="2400" b="0" i="0" u="none" strike="noStrike" dirty="0"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722785883"/>
                  </a:ext>
                </a:extLst>
              </a:tr>
              <a:tr h="828092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3a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2400" b="0" i="0" u="none" strike="noStrike" dirty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検索結果が空の場合には、「お望みの商品は取り扱いがございません」と表示する。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08611711"/>
                  </a:ext>
                </a:extLst>
              </a:tr>
              <a:tr h="828092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4a1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2400" b="0" i="0" u="none" strike="noStrike" dirty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お客様は、欲しい商品の「ショッピングカートに入れる」をクリックする。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63127545"/>
                  </a:ext>
                </a:extLst>
              </a:tr>
              <a:tr h="828092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4a2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2400" b="0" i="0" u="none" strike="noStrike" dirty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システムはクリックされた商品をお客様のショッピングカートに登録し、検索結果に戻る。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78538208"/>
                  </a:ext>
                </a:extLst>
              </a:tr>
              <a:tr h="828092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6a1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2400" b="0" i="0" u="none" strike="noStrike" dirty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お客様は、検索結果に戻る。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01829330"/>
                  </a:ext>
                </a:extLst>
              </a:tr>
              <a:tr h="828092">
                <a:tc>
                  <a:txBody>
                    <a:bodyPr/>
                    <a:lstStyle/>
                    <a:p>
                      <a:pPr algn="ctr" fontAlgn="b"/>
                      <a:endParaRPr lang="en-US" altLang="ja-JP" sz="2400" b="0" i="0" u="none" strike="noStrike" dirty="0"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2400" b="0" i="0" u="none" strike="noStrike" dirty="0"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52179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540033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944F9A9-4C15-4D0D-91C2-20FBAED4AC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ユースケースの作成方法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14C3FB6-E9FD-4FFA-B76F-F134F5B346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kumimoji="1" lang="ja-JP" altLang="en-US" dirty="0"/>
              <a:t>アクターの識別</a:t>
            </a:r>
            <a:endParaRPr kumimoji="1" lang="en-US" altLang="ja-JP" dirty="0"/>
          </a:p>
          <a:p>
            <a:pPr lvl="1"/>
            <a:r>
              <a:rPr lang="ja-JP" altLang="en-US" dirty="0"/>
              <a:t>エンドユーザーや保守担当者，他システムなどシステムとかかわる外部の存在</a:t>
            </a:r>
            <a:endParaRPr lang="en-US" altLang="ja-JP" dirty="0"/>
          </a:p>
          <a:p>
            <a:r>
              <a:rPr kumimoji="1" lang="ja-JP" altLang="en-US" dirty="0"/>
              <a:t>ユースケースの識別</a:t>
            </a:r>
            <a:endParaRPr kumimoji="1" lang="en-US" altLang="ja-JP" dirty="0"/>
          </a:p>
          <a:p>
            <a:pPr lvl="1"/>
            <a:r>
              <a:rPr lang="ja-JP" altLang="en-US" dirty="0"/>
              <a:t>機能概略一覧　＞　機能詳細一覧を考える</a:t>
            </a:r>
            <a:endParaRPr kumimoji="1" lang="en-US" altLang="ja-JP" dirty="0"/>
          </a:p>
          <a:p>
            <a:r>
              <a:rPr lang="ja-JP" altLang="en-US" dirty="0"/>
              <a:t>ユースケース図の作成</a:t>
            </a:r>
            <a:endParaRPr lang="en-US" altLang="ja-JP" dirty="0"/>
          </a:p>
          <a:p>
            <a:pPr lvl="1"/>
            <a:r>
              <a:rPr kumimoji="1" lang="ja-JP" altLang="en-US" dirty="0"/>
              <a:t>　概略ユースケース　＞　詳細ユースケース</a:t>
            </a:r>
            <a:endParaRPr kumimoji="1" lang="en-US" altLang="ja-JP" dirty="0"/>
          </a:p>
          <a:p>
            <a:pPr lvl="1"/>
            <a:r>
              <a:rPr lang="ja-JP" altLang="en-US" dirty="0"/>
              <a:t>　詳細ユースケースは画面に対応する</a:t>
            </a:r>
            <a:endParaRPr lang="en-US" altLang="ja-JP" dirty="0"/>
          </a:p>
          <a:p>
            <a:r>
              <a:rPr kumimoji="1" lang="ja-JP" altLang="en-US" dirty="0"/>
              <a:t>ユースケース（記述）仕様書を作成</a:t>
            </a:r>
            <a:endParaRPr kumimoji="1" lang="en-US" altLang="ja-JP" dirty="0"/>
          </a:p>
          <a:p>
            <a:pPr lvl="1"/>
            <a:r>
              <a:rPr lang="ja-JP" altLang="en-US" dirty="0"/>
              <a:t>　内部設計時に変更・追加もあり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7796503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312ADE4-3C7D-46BB-AC27-96992095DC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/>
              <a:t>ユースケース　関連情報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165B0C6-A085-49D5-B807-6328829968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/>
              <a:t>ユースケース</a:t>
            </a:r>
            <a:r>
              <a:rPr kumimoji="1" lang="en-US" altLang="ja-JP" dirty="0"/>
              <a:t>ID</a:t>
            </a:r>
            <a:r>
              <a:rPr kumimoji="1" lang="ja-JP" altLang="en-US" dirty="0"/>
              <a:t>の管理方法を考える</a:t>
            </a:r>
            <a:endParaRPr kumimoji="1" lang="en-US" altLang="ja-JP" dirty="0"/>
          </a:p>
          <a:p>
            <a:pPr lvl="1"/>
            <a:r>
              <a:rPr lang="ja-JP" altLang="en-US" dirty="0"/>
              <a:t>　コード化規則を先に作る</a:t>
            </a:r>
            <a:endParaRPr lang="en-US" altLang="ja-JP" dirty="0"/>
          </a:p>
          <a:p>
            <a:pPr lvl="1"/>
            <a:r>
              <a:rPr kumimoji="1" lang="ja-JP" altLang="en-US" dirty="0"/>
              <a:t>　追加、変更、削除に対応できるコード化を考える　（機能別の識別子など）</a:t>
            </a:r>
            <a:endParaRPr kumimoji="1" lang="en-US" altLang="ja-JP" dirty="0"/>
          </a:p>
          <a:p>
            <a:pPr lvl="1"/>
            <a:r>
              <a:rPr lang="ja-JP" altLang="en-US" dirty="0"/>
              <a:t>　基本系列、代替系列はすべて記載する。</a:t>
            </a:r>
            <a:endParaRPr lang="en-US" altLang="ja-JP" dirty="0"/>
          </a:p>
          <a:p>
            <a:pPr lvl="1"/>
            <a:r>
              <a:rPr kumimoji="1" lang="ja-JP" altLang="en-US" dirty="0"/>
              <a:t>　</a:t>
            </a:r>
            <a:r>
              <a:rPr lang="ja-JP" altLang="en-US" dirty="0"/>
              <a:t>例外系列は、チーム内進捗で考える</a:t>
            </a:r>
            <a:endParaRPr lang="en-US" altLang="ja-JP" dirty="0"/>
          </a:p>
          <a:p>
            <a:pPr lvl="2"/>
            <a:r>
              <a:rPr kumimoji="1" lang="ja-JP" altLang="en-US" dirty="0"/>
              <a:t>　最低限のエラー処理は何か、最適な範囲と</a:t>
            </a:r>
            <a:r>
              <a:rPr kumimoji="1" lang="ja-JP" altLang="en-US" dirty="0" err="1"/>
              <a:t>はを</a:t>
            </a:r>
            <a:r>
              <a:rPr kumimoji="1" lang="ja-JP" altLang="en-US" dirty="0"/>
              <a:t>考える。</a:t>
            </a:r>
          </a:p>
        </p:txBody>
      </p:sp>
    </p:spTree>
    <p:extLst>
      <p:ext uri="{BB962C8B-B14F-4D97-AF65-F5344CB8AC3E}">
        <p14:creationId xmlns:p14="http://schemas.microsoft.com/office/powerpoint/2010/main" val="5360538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F5A541D-6E2E-4209-9202-327A426B55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開発演習３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62AEFA72-809B-4A56-8524-D458F67CB06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画面遷移／画面イメージの作成</a:t>
            </a:r>
          </a:p>
        </p:txBody>
      </p:sp>
    </p:spTree>
    <p:extLst>
      <p:ext uri="{BB962C8B-B14F-4D97-AF65-F5344CB8AC3E}">
        <p14:creationId xmlns:p14="http://schemas.microsoft.com/office/powerpoint/2010/main" val="341717473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B385EE2-3DB7-439C-AFDD-50D28771BA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画面遷移図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DC573E3-59A9-45D4-A4F0-17319BFE78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/>
              <a:t>機能別の画面遷移図を作成する</a:t>
            </a:r>
            <a:endParaRPr kumimoji="1" lang="en-US" altLang="ja-JP" dirty="0"/>
          </a:p>
          <a:p>
            <a:pPr lvl="1"/>
            <a:r>
              <a:rPr lang="ja-JP" altLang="en-US" dirty="0"/>
              <a:t>　ユースケース詳細と対応する</a:t>
            </a:r>
            <a:endParaRPr lang="en-US" altLang="ja-JP" dirty="0"/>
          </a:p>
          <a:p>
            <a:pPr lvl="1"/>
            <a:r>
              <a:rPr kumimoji="1" lang="ja-JP" altLang="en-US" dirty="0"/>
              <a:t>　</a:t>
            </a:r>
            <a:r>
              <a:rPr lang="ja-JP" altLang="en-US" dirty="0"/>
              <a:t>ユースケース</a:t>
            </a:r>
            <a:r>
              <a:rPr lang="en-US" altLang="ja-JP" dirty="0"/>
              <a:t>ID</a:t>
            </a:r>
            <a:r>
              <a:rPr lang="ja-JP" altLang="en-US" dirty="0"/>
              <a:t>は必ず記載する</a:t>
            </a:r>
            <a:endParaRPr lang="en-US" altLang="ja-JP" dirty="0"/>
          </a:p>
          <a:p>
            <a:pPr lvl="1"/>
            <a:r>
              <a:rPr lang="ja-JP" altLang="en-US" dirty="0"/>
              <a:t>　抜け漏れが無いように必ず複数人でチェックする。</a:t>
            </a:r>
            <a:endParaRPr lang="en-US" altLang="ja-JP" dirty="0"/>
          </a:p>
          <a:p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23015756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EE259AE-F983-4937-84A3-829EAE33AC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画面設計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079DD9E-D705-49BD-AC9B-65F49B18B4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kumimoji="1" lang="ja-JP" altLang="en-US" dirty="0"/>
              <a:t>ユーザビリティを考える</a:t>
            </a:r>
            <a:endParaRPr kumimoji="1" lang="en-US" altLang="ja-JP" dirty="0"/>
          </a:p>
          <a:p>
            <a:r>
              <a:rPr kumimoji="1" lang="ja-JP" altLang="en-US" dirty="0"/>
              <a:t>チームの独自デザインを取り入れる</a:t>
            </a:r>
            <a:endParaRPr kumimoji="1" lang="en-US" altLang="ja-JP" dirty="0"/>
          </a:p>
          <a:p>
            <a:pPr lvl="1"/>
            <a:r>
              <a:rPr lang="ja-JP" altLang="en-US" dirty="0"/>
              <a:t>　見出し</a:t>
            </a:r>
            <a:r>
              <a:rPr lang="en-US" altLang="ja-JP" dirty="0"/>
              <a:t>CSS</a:t>
            </a:r>
            <a:r>
              <a:rPr lang="ja-JP" altLang="en-US" dirty="0"/>
              <a:t>などの活用</a:t>
            </a:r>
            <a:endParaRPr kumimoji="1" lang="en-US" altLang="ja-JP" dirty="0"/>
          </a:p>
          <a:p>
            <a:r>
              <a:rPr lang="ja-JP" altLang="en-US" dirty="0"/>
              <a:t>メニューの有効活用</a:t>
            </a:r>
            <a:endParaRPr lang="en-US" altLang="ja-JP" dirty="0"/>
          </a:p>
          <a:p>
            <a:pPr lvl="1"/>
            <a:r>
              <a:rPr kumimoji="1" lang="ja-JP" altLang="en-US" dirty="0"/>
              <a:t>　機能一覧　や　サブメニュー化なども検討</a:t>
            </a:r>
            <a:endParaRPr kumimoji="1" lang="en-US" altLang="ja-JP" dirty="0"/>
          </a:p>
          <a:p>
            <a:r>
              <a:rPr lang="ja-JP" altLang="en-US" dirty="0"/>
              <a:t>管理方法を考える</a:t>
            </a:r>
            <a:endParaRPr lang="en-US" altLang="ja-JP" dirty="0"/>
          </a:p>
          <a:p>
            <a:pPr lvl="1"/>
            <a:r>
              <a:rPr kumimoji="1" lang="ja-JP" altLang="en-US" dirty="0"/>
              <a:t>　画面</a:t>
            </a:r>
            <a:r>
              <a:rPr kumimoji="1" lang="en-US" altLang="ja-JP" dirty="0"/>
              <a:t>ID</a:t>
            </a:r>
            <a:r>
              <a:rPr kumimoji="1" lang="ja-JP" altLang="en-US" dirty="0"/>
              <a:t>のコード化ルールを考える。</a:t>
            </a:r>
            <a:endParaRPr kumimoji="1" lang="en-US" altLang="ja-JP" dirty="0"/>
          </a:p>
          <a:p>
            <a:r>
              <a:rPr lang="ja-JP" altLang="en-US" dirty="0"/>
              <a:t>作成</a:t>
            </a:r>
            <a:r>
              <a:rPr kumimoji="1" lang="ja-JP" altLang="en-US" dirty="0"/>
              <a:t>方法を考える</a:t>
            </a:r>
            <a:endParaRPr kumimoji="1" lang="en-US" altLang="ja-JP" dirty="0"/>
          </a:p>
          <a:p>
            <a:pPr lvl="1"/>
            <a:r>
              <a:rPr lang="ja-JP" altLang="en-US"/>
              <a:t>　テキストエリア、チェックボックス、ラジオボタンの明確化やメッセージ表示など。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7190680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11280A1-4953-49A3-BC38-F84341343E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/>
              <a:t>全体の流れ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D586605-A03B-46F3-8558-30BAF68A45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ja-JP" altLang="ja-JP" b="1" dirty="0"/>
              <a:t>全体の流れ</a:t>
            </a:r>
          </a:p>
          <a:p>
            <a:pPr lvl="1"/>
            <a:r>
              <a:rPr lang="en-US" altLang="ja-JP" dirty="0"/>
              <a:t>4</a:t>
            </a:r>
            <a:r>
              <a:rPr lang="ja-JP" altLang="ja-JP" dirty="0"/>
              <a:t>名で</a:t>
            </a:r>
            <a:r>
              <a:rPr lang="en-US" altLang="ja-JP" dirty="0"/>
              <a:t>1</a:t>
            </a:r>
            <a:r>
              <a:rPr lang="ja-JP" altLang="ja-JP" dirty="0" err="1"/>
              <a:t>つの</a:t>
            </a:r>
            <a:r>
              <a:rPr lang="ja-JP" altLang="ja-JP" dirty="0"/>
              <a:t>プロジェクトチームを構成。</a:t>
            </a:r>
            <a:endParaRPr lang="en-US" altLang="ja-JP" dirty="0"/>
          </a:p>
          <a:p>
            <a:pPr lvl="1"/>
            <a:r>
              <a:rPr lang="ja-JP" altLang="ja-JP" dirty="0"/>
              <a:t>それぞれのプロジェクトチームは、独立した情報サービス会社</a:t>
            </a:r>
            <a:r>
              <a:rPr lang="ja-JP" altLang="en-US" dirty="0"/>
              <a:t>とする。</a:t>
            </a:r>
            <a:endParaRPr lang="en-US" altLang="ja-JP" dirty="0"/>
          </a:p>
          <a:p>
            <a:pPr lvl="1"/>
            <a:r>
              <a:rPr lang="ja-JP" altLang="ja-JP" dirty="0"/>
              <a:t>顧客から受注したシステム（以下、「課題システム」という）を開発。</a:t>
            </a:r>
            <a:endParaRPr lang="en-US" altLang="ja-JP" dirty="0"/>
          </a:p>
          <a:p>
            <a:pPr lvl="1"/>
            <a:r>
              <a:rPr lang="ja-JP" altLang="ja-JP" dirty="0"/>
              <a:t>実習において学習者は、プロジェクトチーム単位で以下の作業を行います。</a:t>
            </a:r>
          </a:p>
          <a:p>
            <a:r>
              <a:rPr lang="en-US" altLang="ja-JP" dirty="0"/>
              <a:t> </a:t>
            </a:r>
            <a:endParaRPr lang="ja-JP" altLang="ja-JP" dirty="0"/>
          </a:p>
          <a:p>
            <a:r>
              <a:rPr lang="ja-JP" altLang="ja-JP" b="1" dirty="0"/>
              <a:t>プロジェクト計画</a:t>
            </a:r>
          </a:p>
          <a:p>
            <a:pPr lvl="1"/>
            <a:r>
              <a:rPr lang="ja-JP" altLang="ja-JP" dirty="0"/>
              <a:t>課題システムの開発を行うために、プロジェクトチームを作ります。</a:t>
            </a:r>
            <a:endParaRPr lang="en-US" altLang="ja-JP" dirty="0"/>
          </a:p>
          <a:p>
            <a:pPr lvl="1"/>
            <a:r>
              <a:rPr lang="ja-JP" altLang="ja-JP" dirty="0"/>
              <a:t>プロジェクトチームでは、与えられた要件を基に具体的なシステム開発の計画を立案します。</a:t>
            </a:r>
          </a:p>
          <a:p>
            <a:r>
              <a:rPr lang="en-US" altLang="ja-JP" dirty="0"/>
              <a:t> </a:t>
            </a:r>
            <a:endParaRPr lang="ja-JP" altLang="ja-JP" dirty="0"/>
          </a:p>
          <a:p>
            <a:r>
              <a:rPr lang="ja-JP" altLang="ja-JP" b="1" dirty="0"/>
              <a:t>システム開発、プロジェクト管理</a:t>
            </a:r>
          </a:p>
          <a:p>
            <a:pPr lvl="1"/>
            <a:r>
              <a:rPr lang="ja-JP" altLang="ja-JP" dirty="0"/>
              <a:t>システム開発作業を行います。</a:t>
            </a:r>
            <a:endParaRPr lang="en-US" altLang="ja-JP" dirty="0"/>
          </a:p>
          <a:p>
            <a:pPr lvl="1"/>
            <a:r>
              <a:rPr lang="ja-JP" altLang="ja-JP" dirty="0"/>
              <a:t>実施するシステム開発工程は、要求定義、分析・設計、実装（プログラミング）、結合テスト、システムテストです。</a:t>
            </a:r>
            <a:endParaRPr lang="en-US" altLang="ja-JP" dirty="0"/>
          </a:p>
          <a:p>
            <a:pPr lvl="1"/>
            <a:r>
              <a:rPr lang="ja-JP" altLang="ja-JP" dirty="0"/>
              <a:t>プロジェクト管理をしっかり行い、プロジェクトの目標を達成してください。</a:t>
            </a:r>
          </a:p>
          <a:p>
            <a:pPr lvl="1"/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0721940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068C1B1-09A1-44D5-8F79-1F54338F52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作成するべき成果物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62113AA-748D-4D77-B96E-96AB8F822B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ja-JP" altLang="ja-JP" sz="1800" b="1" dirty="0"/>
              <a:t>プロジェクト管理用ドキュメント</a:t>
            </a:r>
          </a:p>
          <a:p>
            <a:r>
              <a:rPr lang="ja-JP" altLang="ja-JP" sz="1800" dirty="0"/>
              <a:t>１　プロジェクト体制図・目標</a:t>
            </a:r>
          </a:p>
          <a:p>
            <a:r>
              <a:rPr lang="en-US" altLang="ja-JP" sz="1800" dirty="0"/>
              <a:t>	</a:t>
            </a:r>
            <a:endParaRPr lang="ja-JP" altLang="ja-JP" sz="1800" dirty="0"/>
          </a:p>
          <a:p>
            <a:r>
              <a:rPr lang="ja-JP" altLang="ja-JP" sz="1800" b="1" dirty="0"/>
              <a:t>システム開発用ドキュメント</a:t>
            </a:r>
            <a:endParaRPr lang="ja-JP" altLang="ja-JP" sz="1800" dirty="0"/>
          </a:p>
          <a:p>
            <a:r>
              <a:rPr lang="ja-JP" altLang="ja-JP" sz="1800" b="1" u="sng" dirty="0"/>
              <a:t>要求定義工程</a:t>
            </a:r>
            <a:r>
              <a:rPr lang="ja-JP" altLang="en-US" sz="1800" b="1" u="sng" dirty="0"/>
              <a:t>　・　外部設計</a:t>
            </a:r>
            <a:endParaRPr lang="ja-JP" altLang="ja-JP" sz="1800" b="1" u="sng" dirty="0"/>
          </a:p>
          <a:p>
            <a:r>
              <a:rPr lang="ja-JP" altLang="ja-JP" sz="1800" dirty="0"/>
              <a:t>１　ユースケースモデル</a:t>
            </a:r>
            <a:r>
              <a:rPr lang="ja-JP" altLang="en-US" sz="1800" dirty="0"/>
              <a:t>　　／　</a:t>
            </a:r>
            <a:r>
              <a:rPr lang="ja-JP" altLang="ja-JP" sz="1800" dirty="0"/>
              <a:t>２　画面遷移図</a:t>
            </a:r>
            <a:r>
              <a:rPr lang="ja-JP" altLang="en-US" sz="1800" dirty="0"/>
              <a:t>　　</a:t>
            </a:r>
            <a:r>
              <a:rPr lang="ja-JP" altLang="ja-JP" sz="1800" dirty="0"/>
              <a:t>３　画面レイアウト設計書</a:t>
            </a:r>
            <a:r>
              <a:rPr lang="ja-JP" altLang="en-US" sz="1800" dirty="0"/>
              <a:t>　　</a:t>
            </a:r>
            <a:r>
              <a:rPr lang="ja-JP" altLang="ja-JP" sz="1800" dirty="0"/>
              <a:t>４　用語辞書</a:t>
            </a:r>
          </a:p>
          <a:p>
            <a:r>
              <a:rPr lang="ja-JP" altLang="ja-JP" sz="1800" b="1" u="sng" dirty="0"/>
              <a:t>分析・設計工程</a:t>
            </a:r>
            <a:r>
              <a:rPr lang="ja-JP" altLang="en-US" sz="1800" b="1" u="sng" dirty="0"/>
              <a:t>　・　内部設計</a:t>
            </a:r>
            <a:endParaRPr lang="ja-JP" altLang="ja-JP" sz="1800" b="1" u="sng" dirty="0"/>
          </a:p>
          <a:p>
            <a:r>
              <a:rPr lang="ja-JP" altLang="ja-JP" sz="1800" dirty="0"/>
              <a:t>１　クラス図</a:t>
            </a:r>
            <a:r>
              <a:rPr lang="ja-JP" altLang="en-US" sz="1800" dirty="0"/>
              <a:t>　</a:t>
            </a:r>
            <a:r>
              <a:rPr lang="en-US" altLang="ja-JP" sz="1800" dirty="0"/>
              <a:t>		</a:t>
            </a:r>
            <a:r>
              <a:rPr lang="ja-JP" altLang="ja-JP" sz="1800" dirty="0"/>
              <a:t>２　</a:t>
            </a:r>
            <a:r>
              <a:rPr lang="en-US" altLang="ja-JP" sz="1800" dirty="0"/>
              <a:t>DB</a:t>
            </a:r>
            <a:r>
              <a:rPr lang="ja-JP" altLang="ja-JP" sz="1800" dirty="0"/>
              <a:t>スキーマ設計書</a:t>
            </a:r>
          </a:p>
          <a:p>
            <a:r>
              <a:rPr lang="ja-JP" altLang="ja-JP" sz="1800" b="1" u="sng" dirty="0"/>
              <a:t>テスト工程</a:t>
            </a:r>
          </a:p>
          <a:p>
            <a:r>
              <a:rPr lang="ja-JP" altLang="ja-JP" sz="1800" dirty="0"/>
              <a:t>１　結合テスト管理表</a:t>
            </a:r>
            <a:r>
              <a:rPr lang="ja-JP" altLang="en-US" sz="1800" dirty="0"/>
              <a:t>　</a:t>
            </a:r>
            <a:r>
              <a:rPr lang="en-US" altLang="ja-JP" sz="1800" dirty="0"/>
              <a:t>	</a:t>
            </a:r>
            <a:r>
              <a:rPr lang="ja-JP" altLang="ja-JP" sz="1800" dirty="0"/>
              <a:t>２　結合テスト仕様書兼成績書</a:t>
            </a:r>
          </a:p>
          <a:p>
            <a:r>
              <a:rPr lang="en-US" altLang="ja-JP" sz="1800" dirty="0"/>
              <a:t> </a:t>
            </a:r>
            <a:endParaRPr lang="ja-JP" altLang="ja-JP" sz="1800" dirty="0"/>
          </a:p>
          <a:p>
            <a:r>
              <a:rPr lang="ja-JP" altLang="ja-JP" sz="1800" b="1" dirty="0"/>
              <a:t>その他ドキュメント</a:t>
            </a:r>
            <a:endParaRPr lang="ja-JP" altLang="ja-JP" sz="1800" dirty="0"/>
          </a:p>
          <a:p>
            <a:r>
              <a:rPr lang="ja-JP" altLang="ja-JP" sz="1800" dirty="0"/>
              <a:t>１　システム研修成果物一覧表</a:t>
            </a:r>
            <a:r>
              <a:rPr lang="ja-JP" altLang="en-US" sz="1800" dirty="0"/>
              <a:t>　</a:t>
            </a:r>
            <a:r>
              <a:rPr lang="en-US" altLang="ja-JP" sz="1800" dirty="0"/>
              <a:t>	</a:t>
            </a:r>
            <a:r>
              <a:rPr lang="ja-JP" altLang="ja-JP" sz="1800" dirty="0"/>
              <a:t>２　工程成果物表紙</a:t>
            </a:r>
            <a:r>
              <a:rPr lang="ja-JP" altLang="en-US" sz="1800" dirty="0"/>
              <a:t>　　</a:t>
            </a:r>
            <a:endParaRPr lang="en-US" altLang="ja-JP" sz="1800" dirty="0"/>
          </a:p>
          <a:p>
            <a:r>
              <a:rPr lang="ja-JP" altLang="ja-JP" sz="1800" dirty="0"/>
              <a:t>３　新入社員研修成果プレゼン資料</a:t>
            </a:r>
          </a:p>
          <a:p>
            <a:endParaRPr kumimoji="1" lang="ja-JP" altLang="en-US" sz="1800" dirty="0"/>
          </a:p>
        </p:txBody>
      </p:sp>
    </p:spTree>
    <p:extLst>
      <p:ext uri="{BB962C8B-B14F-4D97-AF65-F5344CB8AC3E}">
        <p14:creationId xmlns:p14="http://schemas.microsoft.com/office/powerpoint/2010/main" val="8157833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475F840-0887-4BE2-9142-22B4F7EF0A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運営方法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9153667-6DD6-465C-9DE5-1CA8F5C274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kumimoji="1" lang="ja-JP" altLang="en-US" dirty="0"/>
              <a:t>開発期間</a:t>
            </a:r>
            <a:endParaRPr kumimoji="1" lang="en-US" altLang="ja-JP" dirty="0"/>
          </a:p>
          <a:p>
            <a:pPr lvl="1"/>
            <a:r>
              <a:rPr lang="ja-JP" altLang="en-US" dirty="0"/>
              <a:t>納期厳守（死守）　・・　残業無しで</a:t>
            </a:r>
            <a:endParaRPr lang="en-US" altLang="ja-JP" dirty="0"/>
          </a:p>
          <a:p>
            <a:r>
              <a:rPr kumimoji="1" lang="ja-JP" altLang="en-US" dirty="0"/>
              <a:t>報告について</a:t>
            </a:r>
            <a:endParaRPr kumimoji="1" lang="en-US" altLang="ja-JP" dirty="0"/>
          </a:p>
          <a:p>
            <a:pPr lvl="1"/>
            <a:r>
              <a:rPr lang="ja-JP" altLang="en-US" dirty="0"/>
              <a:t>毎朝　プロジェクトミーティング</a:t>
            </a:r>
            <a:endParaRPr lang="en-US" altLang="ja-JP" dirty="0"/>
          </a:p>
          <a:p>
            <a:pPr lvl="2"/>
            <a:r>
              <a:rPr lang="ja-JP" altLang="en-US" dirty="0"/>
              <a:t>振返り、本日の作業、分担、タイム管理方法、</a:t>
            </a:r>
            <a:endParaRPr lang="en-US" altLang="ja-JP" dirty="0"/>
          </a:p>
          <a:p>
            <a:pPr lvl="1"/>
            <a:r>
              <a:rPr kumimoji="1" lang="ja-JP" altLang="en-US" dirty="0"/>
              <a:t>プロジェクミーティング後報告</a:t>
            </a:r>
            <a:endParaRPr kumimoji="1" lang="en-US" altLang="ja-JP" dirty="0"/>
          </a:p>
          <a:p>
            <a:pPr lvl="2"/>
            <a:r>
              <a:rPr lang="ja-JP" altLang="en-US" dirty="0"/>
              <a:t>進捗状況、問題点、対策、その他必要様に応じて、報告・相談</a:t>
            </a:r>
            <a:endParaRPr lang="en-US" altLang="ja-JP" dirty="0"/>
          </a:p>
          <a:p>
            <a:pPr lvl="1"/>
            <a:r>
              <a:rPr kumimoji="1" lang="ja-JP" altLang="en-US" dirty="0"/>
              <a:t>フェーズごとに作成資料のレビュー実施</a:t>
            </a:r>
            <a:endParaRPr kumimoji="1" lang="en-US" altLang="ja-JP" dirty="0"/>
          </a:p>
          <a:p>
            <a:r>
              <a:rPr lang="ja-JP" altLang="en-US" dirty="0"/>
              <a:t>その他</a:t>
            </a:r>
            <a:endParaRPr lang="en-US" altLang="ja-JP" dirty="0"/>
          </a:p>
          <a:p>
            <a:pPr lvl="1"/>
            <a:r>
              <a:rPr kumimoji="1" lang="ja-JP" altLang="en-US" dirty="0"/>
              <a:t>　外部設計終了フェーズまでは、一律運営とする。ただし、成果物作成はチーム別でよい。</a:t>
            </a:r>
          </a:p>
        </p:txBody>
      </p:sp>
    </p:spTree>
    <p:extLst>
      <p:ext uri="{BB962C8B-B14F-4D97-AF65-F5344CB8AC3E}">
        <p14:creationId xmlns:p14="http://schemas.microsoft.com/office/powerpoint/2010/main" val="38029522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3248D63-5BD7-4543-AE43-8E6A147309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プロジェクト発足にあたり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01FF82C-36D9-4CD9-A735-FCC05BB5D0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/>
              <a:t>プロジェクトの名前（チーム名も）・体制・目標の決定</a:t>
            </a:r>
            <a:endParaRPr kumimoji="1" lang="en-US" altLang="ja-JP" dirty="0"/>
          </a:p>
          <a:p>
            <a:pPr lvl="1"/>
            <a:r>
              <a:rPr kumimoji="1" lang="ja-JP" altLang="en-US" dirty="0"/>
              <a:t>チーム合意が必要</a:t>
            </a:r>
            <a:endParaRPr kumimoji="1" lang="en-US" altLang="ja-JP" dirty="0"/>
          </a:p>
          <a:p>
            <a:r>
              <a:rPr lang="ja-JP" altLang="en-US" dirty="0"/>
              <a:t>体制の概要</a:t>
            </a:r>
            <a:endParaRPr lang="en-US" altLang="ja-JP" dirty="0"/>
          </a:p>
          <a:p>
            <a:pPr lvl="1"/>
            <a:r>
              <a:rPr kumimoji="1" lang="ja-JP" altLang="en-US" dirty="0"/>
              <a:t>プロジェクトリーダー、テクニカルリーダー</a:t>
            </a:r>
            <a:br>
              <a:rPr kumimoji="1" lang="en-US" altLang="ja-JP" dirty="0"/>
            </a:br>
            <a:r>
              <a:rPr kumimoji="1" lang="en-US" altLang="ja-JP" dirty="0"/>
              <a:t>DB</a:t>
            </a:r>
            <a:r>
              <a:rPr kumimoji="1" lang="ja-JP" altLang="en-US" dirty="0"/>
              <a:t>リーダー、ドキュメントリーダー、</a:t>
            </a:r>
            <a:br>
              <a:rPr kumimoji="1" lang="en-US" altLang="ja-JP" dirty="0"/>
            </a:br>
            <a:r>
              <a:rPr kumimoji="1" lang="ja-JP" altLang="en-US" dirty="0"/>
              <a:t>テストリーダー</a:t>
            </a:r>
            <a:br>
              <a:rPr kumimoji="1" lang="en-US" altLang="ja-JP" dirty="0"/>
            </a:br>
            <a:r>
              <a:rPr kumimoji="1" lang="ja-JP" altLang="en-US" dirty="0"/>
              <a:t>（詳細な役割分担は、実習ガイド参照）</a:t>
            </a:r>
          </a:p>
        </p:txBody>
      </p:sp>
    </p:spTree>
    <p:extLst>
      <p:ext uri="{BB962C8B-B14F-4D97-AF65-F5344CB8AC3E}">
        <p14:creationId xmlns:p14="http://schemas.microsoft.com/office/powerpoint/2010/main" val="1131024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8DE108B-29AC-4F89-A3A7-06ACF83953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プロジェクト運営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CA5E2A3-D230-43F1-A12D-417342F4CC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/>
              <a:t>相互コミュニケーションを必須とする。</a:t>
            </a:r>
            <a:endParaRPr kumimoji="1" lang="en-US" altLang="ja-JP" dirty="0"/>
          </a:p>
          <a:p>
            <a:r>
              <a:rPr lang="ja-JP" altLang="en-US" dirty="0"/>
              <a:t>成果物・方針・その他すべてをチーム内で合意形成すること。</a:t>
            </a:r>
            <a:endParaRPr lang="en-US" altLang="ja-JP" dirty="0"/>
          </a:p>
          <a:p>
            <a:r>
              <a:rPr kumimoji="1" lang="ja-JP" altLang="en-US" dirty="0"/>
              <a:t>相互協力し、定められた期間内で目標達成すること。</a:t>
            </a:r>
          </a:p>
        </p:txBody>
      </p:sp>
    </p:spTree>
    <p:extLst>
      <p:ext uri="{BB962C8B-B14F-4D97-AF65-F5344CB8AC3E}">
        <p14:creationId xmlns:p14="http://schemas.microsoft.com/office/powerpoint/2010/main" val="32155744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A2627F9-3277-4DD9-9076-4420792C5B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ドキュメント管理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949980D-DC76-47FB-96FE-8186BD731E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/>
              <a:t>情報一元管理を行う。</a:t>
            </a:r>
            <a:endParaRPr kumimoji="1" lang="en-US" altLang="ja-JP" dirty="0"/>
          </a:p>
          <a:p>
            <a:r>
              <a:rPr lang="ja-JP" altLang="en-US" dirty="0"/>
              <a:t>ドキュメントのバージョン管理、ソースコードのバージョン管理を行う。</a:t>
            </a:r>
            <a:endParaRPr lang="en-US" altLang="ja-JP" dirty="0"/>
          </a:p>
          <a:p>
            <a:r>
              <a:rPr kumimoji="1" lang="ja-JP" altLang="en-US" dirty="0"/>
              <a:t>追加：</a:t>
            </a:r>
            <a:endParaRPr kumimoji="1" lang="en-US" altLang="ja-JP" dirty="0"/>
          </a:p>
          <a:p>
            <a:pPr lvl="1"/>
            <a:r>
              <a:rPr lang="ja-JP" altLang="en-US" dirty="0"/>
              <a:t>　バックアップ取得方法を決めておく。</a:t>
            </a:r>
            <a:endParaRPr lang="en-US" altLang="ja-JP" dirty="0"/>
          </a:p>
          <a:p>
            <a:pPr lvl="1"/>
            <a:r>
              <a:rPr kumimoji="1" lang="ja-JP" altLang="en-US" dirty="0"/>
              <a:t>　上書きしない運営体制を考える。</a:t>
            </a:r>
            <a:endParaRPr kumimoji="1" lang="en-US" altLang="ja-JP" dirty="0"/>
          </a:p>
          <a:p>
            <a:pPr lvl="1"/>
            <a:r>
              <a:rPr lang="ja-JP" altLang="en-US" dirty="0"/>
              <a:t>　公開サーバーに最新のドキュメントを置く。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9217026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F5A541D-6E2E-4209-9202-327A426B55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開発演習１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62AEFA72-809B-4A56-8524-D458F67CB06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プロジェクト計画の作成</a:t>
            </a:r>
          </a:p>
        </p:txBody>
      </p:sp>
    </p:spTree>
    <p:extLst>
      <p:ext uri="{BB962C8B-B14F-4D97-AF65-F5344CB8AC3E}">
        <p14:creationId xmlns:p14="http://schemas.microsoft.com/office/powerpoint/2010/main" val="952897335"/>
      </p:ext>
    </p:extLst>
  </p:cSld>
  <p:clrMapOvr>
    <a:masterClrMapping/>
  </p:clrMapOvr>
</p:sld>
</file>

<file path=ppt/theme/theme1.xml><?xml version="1.0" encoding="utf-8"?>
<a:theme xmlns:a="http://schemas.openxmlformats.org/drawingml/2006/main" name="レトロスペクト">
  <a:themeElements>
    <a:clrScheme name="レトロスペクト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レトロスペクト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レトロスペクト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682</TotalTime>
  <Words>681</Words>
  <Application>Microsoft Office PowerPoint</Application>
  <PresentationFormat>画面に合わせる (4:3)</PresentationFormat>
  <Paragraphs>207</Paragraphs>
  <Slides>25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25</vt:i4>
      </vt:variant>
    </vt:vector>
  </HeadingPairs>
  <TitlesOfParts>
    <vt:vector size="32" baseType="lpstr">
      <vt:lpstr>HGP明朝E</vt:lpstr>
      <vt:lpstr>ＭＳ Ｐゴシック</vt:lpstr>
      <vt:lpstr>Arial</vt:lpstr>
      <vt:lpstr>Calibri</vt:lpstr>
      <vt:lpstr>Calibri Light</vt:lpstr>
      <vt:lpstr>Wingdings</vt:lpstr>
      <vt:lpstr>レトロスペクト</vt:lpstr>
      <vt:lpstr>システム開発 演習概要</vt:lpstr>
      <vt:lpstr>開発演習概略</vt:lpstr>
      <vt:lpstr>全体の流れ</vt:lpstr>
      <vt:lpstr>作成するべき成果物</vt:lpstr>
      <vt:lpstr>運営方法</vt:lpstr>
      <vt:lpstr>プロジェクト発足にあたり</vt:lpstr>
      <vt:lpstr>プロジェクト運営</vt:lpstr>
      <vt:lpstr>ドキュメント管理</vt:lpstr>
      <vt:lpstr>開発演習１</vt:lpstr>
      <vt:lpstr>各チームでの作業</vt:lpstr>
      <vt:lpstr>開発演習２</vt:lpstr>
      <vt:lpstr>RUP（Rational Unified Process）１</vt:lpstr>
      <vt:lpstr>RUP（Rational Unified Process）２</vt:lpstr>
      <vt:lpstr>ユースケース概略</vt:lpstr>
      <vt:lpstr>ユースケースの作成</vt:lpstr>
      <vt:lpstr>ユースケース　サンプル１</vt:lpstr>
      <vt:lpstr>ユースケース　サンプル２</vt:lpstr>
      <vt:lpstr>ユースケース記述　（１）</vt:lpstr>
      <vt:lpstr>ユースケース記述　（２）</vt:lpstr>
      <vt:lpstr>ユースケース記述　（３）</vt:lpstr>
      <vt:lpstr>ユースケースの作成方法</vt:lpstr>
      <vt:lpstr>ユースケース　関連情報</vt:lpstr>
      <vt:lpstr>開発演習３</vt:lpstr>
      <vt:lpstr>画面遷移図</vt:lpstr>
      <vt:lpstr>画面設計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システム開発 演習</dc:title>
  <dc:creator>飛田 宏紀</dc:creator>
  <cp:lastModifiedBy>飛田 宏紀</cp:lastModifiedBy>
  <cp:revision>22</cp:revision>
  <dcterms:created xsi:type="dcterms:W3CDTF">2018-05-26T20:16:42Z</dcterms:created>
  <dcterms:modified xsi:type="dcterms:W3CDTF">2018-05-27T07:41:50Z</dcterms:modified>
</cp:coreProperties>
</file>