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543" r:id="rId3"/>
    <p:sldId id="554" r:id="rId4"/>
    <p:sldId id="567" r:id="rId5"/>
    <p:sldId id="555" r:id="rId6"/>
    <p:sldId id="556" r:id="rId7"/>
    <p:sldId id="557" r:id="rId8"/>
    <p:sldId id="558" r:id="rId9"/>
    <p:sldId id="568" r:id="rId10"/>
    <p:sldId id="569" r:id="rId11"/>
    <p:sldId id="461" r:id="rId12"/>
    <p:sldId id="468" r:id="rId13"/>
    <p:sldId id="559" r:id="rId14"/>
    <p:sldId id="560" r:id="rId15"/>
    <p:sldId id="564" r:id="rId16"/>
    <p:sldId id="565" r:id="rId17"/>
    <p:sldId id="566" r:id="rId18"/>
    <p:sldId id="561" r:id="rId19"/>
    <p:sldId id="570" r:id="rId20"/>
    <p:sldId id="464" r:id="rId21"/>
    <p:sldId id="469" r:id="rId22"/>
    <p:sldId id="478" r:id="rId23"/>
    <p:sldId id="571" r:id="rId24"/>
    <p:sldId id="56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2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1EE43-C5A8-42CF-9BB1-2B53640EBCB1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0BE19-1243-46E0-B870-15D15ACB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03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25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73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80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81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Java Development">
            <a:extLst>
              <a:ext uri="{FF2B5EF4-FFF2-40B4-BE49-F238E27FC236}">
                <a16:creationId xmlns:a16="http://schemas.microsoft.com/office/drawing/2014/main" id="{7F212476-38B7-4EEE-8A2B-2BD3BF96D6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331" y="780488"/>
            <a:ext cx="3148399" cy="24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80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7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6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3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57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8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1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708" y="84916"/>
            <a:ext cx="8625016" cy="8007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708" y="977305"/>
            <a:ext cx="8625015" cy="525792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2A769F7-1850-407D-A650-1274382AAA8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97708" y="918319"/>
            <a:ext cx="86250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86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ü"/>
        <a:defRPr kumimoji="1"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Ø"/>
        <a:defRPr kumimoji="1"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197F5-6042-4E2F-B3CD-977A034FC1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システム開発</a:t>
            </a:r>
            <a:br>
              <a:rPr kumimoji="1" lang="en-US" altLang="ja-JP" dirty="0"/>
            </a:br>
            <a:r>
              <a:rPr kumimoji="1" lang="ja-JP" altLang="en-US" dirty="0"/>
              <a:t>演習概要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188203-0F0E-436D-B7F0-9508B45920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内部設計</a:t>
            </a:r>
          </a:p>
        </p:txBody>
      </p:sp>
    </p:spTree>
    <p:extLst>
      <p:ext uri="{BB962C8B-B14F-4D97-AF65-F5344CB8AC3E}">
        <p14:creationId xmlns:p14="http://schemas.microsoft.com/office/powerpoint/2010/main" val="305719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D64F0-D46F-4DBD-8795-1A278141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クラス図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55B1FE-C7F9-4E65-8277-39F766DDB3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213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A81481-8F11-4C1F-96EE-4F0D2986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UML</a:t>
            </a:r>
            <a:r>
              <a:rPr kumimoji="1" lang="ja-JP" altLang="en-US" dirty="0"/>
              <a:t>概略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144C68-0F9B-42FE-8775-9243F5BD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graphicFrame>
        <p:nvGraphicFramePr>
          <p:cNvPr id="5" name="Group 94">
            <a:extLst>
              <a:ext uri="{FF2B5EF4-FFF2-40B4-BE49-F238E27FC236}">
                <a16:creationId xmlns:a16="http://schemas.microsoft.com/office/drawing/2014/main" id="{5DE918A2-CB4B-4B4C-8830-2B9E39A279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195730"/>
              </p:ext>
            </p:extLst>
          </p:nvPr>
        </p:nvGraphicFramePr>
        <p:xfrm>
          <a:off x="467544" y="981075"/>
          <a:ext cx="8352928" cy="5006186"/>
        </p:xfrm>
        <a:graphic>
          <a:graphicData uri="http://schemas.openxmlformats.org/drawingml/2006/table">
            <a:tbl>
              <a:tblPr/>
              <a:tblGrid>
                <a:gridCol w="1982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7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名　称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フェーズ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内　　　　容</a:t>
                      </a:r>
                    </a:p>
                  </a:txBody>
                  <a:tcPr marL="99060" marR="99060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ユースケース図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システムに関わるアクターや外部システムとの関係を表す。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クラス図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システムの静的な関係を表す。クラスの</a:t>
                      </a:r>
                      <a:r>
                        <a:rPr lang="ja-JP" altLang="en-US" sz="1600" u="none" dirty="0">
                          <a:solidFill>
                            <a:schemeClr val="tx1"/>
                          </a:solidFill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操作、属性、ロール名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が記述できる。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オブジェクト図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インスタンスの静的なスナップショットを表す。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パッケージ図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パッケージの階層関係や依存関係を表す。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シーケンス図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オブジェクト間のメッセージを時間軸を焦点に表す。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コラボレーション図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オブジェクト間のメッセージを構造を焦点に表す。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ステートチャート図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オブジェクトの移り変わりやその条件を表す。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アクティビティ図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分析・設計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業務処理や操作の処理フローを表す。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コンポーネント図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開発コンポーネントとそれらの依存関係を表す。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配置図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設計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ハードウェア環境とコンポーネントの割り当てを表す。</a:t>
                      </a:r>
                    </a:p>
                  </a:txBody>
                  <a:tcPr marL="97500" marR="97500" marT="46797" marB="467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988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84419E-95E7-40D8-8384-20C54F05A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UML</a:t>
            </a:r>
            <a:r>
              <a:rPr kumimoji="1" lang="ja-JP" altLang="en-US" dirty="0"/>
              <a:t>　使用環境　概略図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D4A7FC-6A18-436F-9FF8-C83E92AF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17343B6-5EE3-4C85-8AB5-E4F27D4BD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82" y="1052736"/>
            <a:ext cx="883546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52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BBF5B-17B0-41CA-B362-8F770E166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C3662E-5141-4091-A5EF-F2BF117D5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クラス、属性、クラス間の関係からシステムの構造を記述する静的な構造図</a:t>
            </a:r>
            <a:endParaRPr kumimoji="1" lang="ja-JP" altLang="en-US" dirty="0"/>
          </a:p>
        </p:txBody>
      </p:sp>
      <p:pic>
        <p:nvPicPr>
          <p:cNvPr id="4098" name="Picture 2" descr="https://upload.wikimedia.org/wikipedia/commons/thumb/3/34/UML_class_diagram_example.svg/640px-UML_class_diagram_example.svg.png">
            <a:extLst>
              <a:ext uri="{FF2B5EF4-FFF2-40B4-BE49-F238E27FC236}">
                <a16:creationId xmlns:a16="http://schemas.microsoft.com/office/drawing/2014/main" id="{DFB5329A-617D-4B51-B225-B88D61614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48" y="2530420"/>
            <a:ext cx="4772298" cy="298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FE6610-54A0-4247-9991-BF84D0DDD85D}"/>
              </a:ext>
            </a:extLst>
          </p:cNvPr>
          <p:cNvSpPr txBox="1"/>
          <p:nvPr/>
        </p:nvSpPr>
        <p:spPr>
          <a:xfrm>
            <a:off x="5057086" y="2867601"/>
            <a:ext cx="31854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+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6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public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#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6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protected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6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private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~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6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package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12D3325-B734-4FBB-AF1D-13A80E40C4D9}"/>
              </a:ext>
            </a:extLst>
          </p:cNvPr>
          <p:cNvSpPr/>
          <p:nvPr/>
        </p:nvSpPr>
        <p:spPr>
          <a:xfrm>
            <a:off x="3234931" y="2717681"/>
            <a:ext cx="14462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クラス名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8B5C99-736D-4426-A179-40DF47E468BE}"/>
              </a:ext>
            </a:extLst>
          </p:cNvPr>
          <p:cNvSpPr/>
          <p:nvPr/>
        </p:nvSpPr>
        <p:spPr>
          <a:xfrm>
            <a:off x="3550180" y="3166552"/>
            <a:ext cx="9028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属性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DA874D-C084-42C1-9F89-B4824522229E}"/>
              </a:ext>
            </a:extLst>
          </p:cNvPr>
          <p:cNvSpPr/>
          <p:nvPr/>
        </p:nvSpPr>
        <p:spPr>
          <a:xfrm>
            <a:off x="3333516" y="4021763"/>
            <a:ext cx="12490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メソッド</a:t>
            </a:r>
          </a:p>
        </p:txBody>
      </p:sp>
    </p:spTree>
    <p:extLst>
      <p:ext uri="{BB962C8B-B14F-4D97-AF65-F5344CB8AC3E}">
        <p14:creationId xmlns:p14="http://schemas.microsoft.com/office/powerpoint/2010/main" val="311303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304374-6ACD-4D24-B11B-F4257783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クラス間の関係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500B354-32E1-466A-BFF1-5A42D4BA5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99" y="1323157"/>
            <a:ext cx="2247627" cy="438426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A7A084C-E0BF-423F-8152-5DE4AE54E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093" y="1172706"/>
            <a:ext cx="2308832" cy="453471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BB24BFF-E770-4035-A50D-7A898F738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6291" y="1257842"/>
            <a:ext cx="2214566" cy="433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42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621C32-CA0F-482A-A702-97EB813C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IS-A</a:t>
            </a:r>
            <a:r>
              <a:rPr kumimoji="1" lang="ja-JP" altLang="en-US" dirty="0"/>
              <a:t>　継承</a:t>
            </a:r>
          </a:p>
        </p:txBody>
      </p:sp>
      <p:pic>
        <p:nvPicPr>
          <p:cNvPr id="6146" name="Picture 2" descr="https://thinkit.co.jp/sites/default/files/article_node/object_oriented03_06.png">
            <a:extLst>
              <a:ext uri="{FF2B5EF4-FFF2-40B4-BE49-F238E27FC236}">
                <a16:creationId xmlns:a16="http://schemas.microsoft.com/office/drawing/2014/main" id="{5F701446-ECA7-40A4-B506-F533B0808B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08" y="1005839"/>
            <a:ext cx="8528281" cy="514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525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D8E3B9-40B6-4FE6-8A5A-074EE1A32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has-a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83C7C0-180C-43C1-A98A-4AB4174C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Interface</a:t>
            </a:r>
            <a:r>
              <a:rPr kumimoji="1" lang="ja-JP" altLang="en-US" dirty="0"/>
              <a:t>の活用</a:t>
            </a:r>
          </a:p>
        </p:txBody>
      </p:sp>
      <p:pic>
        <p:nvPicPr>
          <p:cNvPr id="7170" name="Picture 2" descr="https://thinkit.co.jp/sites/default/files/article_node/object_oriented03_08.png">
            <a:extLst>
              <a:ext uri="{FF2B5EF4-FFF2-40B4-BE49-F238E27FC236}">
                <a16:creationId xmlns:a16="http://schemas.microsoft.com/office/drawing/2014/main" id="{8D5A0949-9C0F-47BE-8315-5FA9EE861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" y="1526628"/>
            <a:ext cx="7315200" cy="435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45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AFB361-215E-40B9-819C-D8D5E225D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あれこれ</a:t>
            </a:r>
          </a:p>
        </p:txBody>
      </p:sp>
      <p:pic>
        <p:nvPicPr>
          <p:cNvPr id="8194" name="Picture 2" descr="https://thinkit.co.jp/sites/default/files/article_node/object_oriented03_10.png">
            <a:extLst>
              <a:ext uri="{FF2B5EF4-FFF2-40B4-BE49-F238E27FC236}">
                <a16:creationId xmlns:a16="http://schemas.microsoft.com/office/drawing/2014/main" id="{A670BD1E-239C-4426-91DD-0BD544363D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24" y="1163943"/>
            <a:ext cx="8085714" cy="48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803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16EE2C-8D66-49A6-A18C-BD00E5DE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もう一度　</a:t>
            </a:r>
            <a:r>
              <a:rPr lang="en-US" altLang="ja-JP" dirty="0"/>
              <a:t>MVC</a:t>
            </a:r>
            <a:r>
              <a:rPr lang="ja-JP" altLang="en-US" dirty="0"/>
              <a:t>モデル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219B5A-33EA-4288-A245-F9E21A8A1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u="sng" dirty="0"/>
              <a:t>Model</a:t>
            </a:r>
            <a:r>
              <a:rPr lang="ja-JP" altLang="en-US" u="sng" dirty="0"/>
              <a:t>：</a:t>
            </a:r>
            <a:r>
              <a:rPr lang="en-US" altLang="ja-JP" u="sng" dirty="0"/>
              <a:t> JavaBeans</a:t>
            </a:r>
          </a:p>
          <a:p>
            <a:pPr lvl="1"/>
            <a:r>
              <a:rPr lang="en-US" altLang="ja-JP" dirty="0"/>
              <a:t>JavaBeans </a:t>
            </a:r>
            <a:r>
              <a:rPr lang="ja-JP" altLang="en-US" dirty="0"/>
              <a:t>を使って実現するクラス。データベースのテーブルに対応するオブジェクトのクラスやデータベースにアクセスする</a:t>
            </a:r>
            <a:r>
              <a:rPr lang="en-US" altLang="ja-JP" dirty="0"/>
              <a:t>DAO</a:t>
            </a:r>
            <a:r>
              <a:rPr lang="ja-JP" altLang="en-US" dirty="0"/>
              <a:t>クラスなどがある。</a:t>
            </a:r>
          </a:p>
          <a:p>
            <a:r>
              <a:rPr lang="en-US" altLang="ja-JP" u="sng" dirty="0"/>
              <a:t>View</a:t>
            </a:r>
            <a:r>
              <a:rPr lang="ja-JP" altLang="en-US" u="sng" dirty="0"/>
              <a:t>：</a:t>
            </a:r>
            <a:r>
              <a:rPr lang="en-US" altLang="ja-JP" u="sng" dirty="0"/>
              <a:t>JSP</a:t>
            </a:r>
          </a:p>
          <a:p>
            <a:pPr lvl="1"/>
            <a:r>
              <a:rPr lang="ja-JP" altLang="en-US" dirty="0"/>
              <a:t>レスポンスとして</a:t>
            </a:r>
            <a:r>
              <a:rPr lang="en-US" altLang="ja-JP" dirty="0"/>
              <a:t>HTML</a:t>
            </a:r>
            <a:r>
              <a:rPr lang="ja-JP" altLang="en-US" dirty="0"/>
              <a:t>を組み立てる。</a:t>
            </a:r>
          </a:p>
          <a:p>
            <a:r>
              <a:rPr lang="en-US" altLang="ja-JP" u="sng" dirty="0"/>
              <a:t>Controller</a:t>
            </a:r>
            <a:r>
              <a:rPr lang="ja-JP" altLang="en-US" u="sng" dirty="0"/>
              <a:t>：</a:t>
            </a:r>
            <a:r>
              <a:rPr lang="en-US" altLang="ja-JP" u="sng" dirty="0"/>
              <a:t>Servlet</a:t>
            </a:r>
          </a:p>
          <a:p>
            <a:pPr lvl="1"/>
            <a:r>
              <a:rPr lang="ja-JP" altLang="en-US" dirty="0"/>
              <a:t>リクエストを受け取り、</a:t>
            </a:r>
            <a:r>
              <a:rPr lang="en-US" altLang="ja-JP" dirty="0"/>
              <a:t>Model</a:t>
            </a:r>
            <a:r>
              <a:rPr lang="ja-JP" altLang="en-US" dirty="0"/>
              <a:t>を使って処理を実行したりデータを保持し、最後に</a:t>
            </a:r>
            <a:r>
              <a:rPr lang="en-US" altLang="ja-JP" dirty="0"/>
              <a:t>View</a:t>
            </a:r>
            <a:r>
              <a:rPr lang="ja-JP" altLang="en-US" dirty="0"/>
              <a:t>に対してリクエストを遷移させる。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3C04F8-F2F8-4C9D-9B3E-F8ED31FF92F8}"/>
              </a:ext>
            </a:extLst>
          </p:cNvPr>
          <p:cNvSpPr txBox="1"/>
          <p:nvPr/>
        </p:nvSpPr>
        <p:spPr>
          <a:xfrm>
            <a:off x="5891349" y="2965269"/>
            <a:ext cx="2459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ＤＡＯとか・・・</a:t>
            </a:r>
          </a:p>
        </p:txBody>
      </p:sp>
    </p:spTree>
    <p:extLst>
      <p:ext uri="{BB962C8B-B14F-4D97-AF65-F5344CB8AC3E}">
        <p14:creationId xmlns:p14="http://schemas.microsoft.com/office/powerpoint/2010/main" val="3744540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DD3ED8-22AC-4255-AD1F-271B1C297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研修では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0B5321-3230-4397-8A3A-9B2207CF8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分析レベルクラス図</a:t>
            </a:r>
            <a:r>
              <a:rPr lang="ja-JP" altLang="en-US" dirty="0"/>
              <a:t>を作成する。</a:t>
            </a:r>
            <a:endParaRPr lang="en-US" altLang="ja-JP" dirty="0"/>
          </a:p>
          <a:p>
            <a:pPr lvl="1"/>
            <a:r>
              <a:rPr kumimoji="1" lang="ja-JP" altLang="en-US" dirty="0"/>
              <a:t>　実習ガイド　</a:t>
            </a:r>
            <a:r>
              <a:rPr kumimoji="1" lang="en-US" altLang="ja-JP" dirty="0"/>
              <a:t>P10</a:t>
            </a:r>
            <a:r>
              <a:rPr kumimoji="1" lang="ja-JP" altLang="en-US" dirty="0"/>
              <a:t>を参照する。</a:t>
            </a:r>
            <a:endParaRPr kumimoji="1" lang="en-US" altLang="ja-JP" dirty="0"/>
          </a:p>
          <a:p>
            <a:pPr lvl="1"/>
            <a:r>
              <a:rPr lang="ja-JP" altLang="en-US" dirty="0"/>
              <a:t>　開発で実際に使用する「用語」で記載する。</a:t>
            </a:r>
            <a:br>
              <a:rPr lang="en-US" altLang="ja-JP" dirty="0"/>
            </a:br>
            <a:r>
              <a:rPr lang="ja-JP" altLang="en-US" dirty="0"/>
              <a:t>　　（日本語とプログラム用の両方）</a:t>
            </a:r>
            <a:endParaRPr lang="en-US" altLang="ja-JP" dirty="0"/>
          </a:p>
          <a:p>
            <a:pPr lvl="1"/>
            <a:r>
              <a:rPr lang="ja-JP" altLang="en-US" dirty="0"/>
              <a:t>　</a:t>
            </a:r>
            <a:r>
              <a:rPr lang="en-US" altLang="ja-JP" dirty="0"/>
              <a:t>JAVA</a:t>
            </a:r>
            <a:r>
              <a:rPr lang="ja-JP" altLang="en-US" dirty="0"/>
              <a:t>マスター　ショッピングサイトなども参考にする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230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A541D-6E2E-4209-9202-327A426B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開発演習</a:t>
            </a:r>
            <a:r>
              <a:rPr kumimoji="1" lang="en-US" altLang="ja-JP" dirty="0"/>
              <a:t>(</a:t>
            </a:r>
            <a:r>
              <a:rPr kumimoji="1" lang="ja-JP" altLang="en-US" dirty="0"/>
              <a:t>内部設計）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AEFA72-809B-4A56-8524-D458F67CB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クラス図、シーケンス図、ＤＢ設計書</a:t>
            </a:r>
          </a:p>
        </p:txBody>
      </p:sp>
    </p:spTree>
    <p:extLst>
      <p:ext uri="{BB962C8B-B14F-4D97-AF65-F5344CB8AC3E}">
        <p14:creationId xmlns:p14="http://schemas.microsoft.com/office/powerpoint/2010/main" val="514149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1B1E91-769C-4BEB-A029-9B4329CA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シーケンス図　概略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A9AB51-1332-4B35-AE10-3A9CBDD85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オブジェクト間の協調関係を、時系列で表したもの。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67E355-6D21-4869-8BF1-E8CA6035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78F3502-AFD6-41F4-97CC-0F80DEB42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473" y="2132013"/>
            <a:ext cx="1405070" cy="36933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u="sng" dirty="0"/>
              <a:t>：クラス名</a:t>
            </a:r>
          </a:p>
        </p:txBody>
      </p:sp>
      <p:sp>
        <p:nvSpPr>
          <p:cNvPr id="6" name="Text Box 33">
            <a:extLst>
              <a:ext uri="{FF2B5EF4-FFF2-40B4-BE49-F238E27FC236}">
                <a16:creationId xmlns:a16="http://schemas.microsoft.com/office/drawing/2014/main" id="{9C3DDDD7-BD8A-4D2C-B18F-8E29D9667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808" y="2132013"/>
            <a:ext cx="1405069" cy="36933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u="sng" dirty="0"/>
              <a:t>：クラス名</a:t>
            </a:r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20A5F660-370E-4CEC-B6DC-395993BD5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6500" y="2132013"/>
            <a:ext cx="1405070" cy="36933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u="sng" dirty="0"/>
              <a:t>：クラス名</a:t>
            </a:r>
          </a:p>
        </p:txBody>
      </p:sp>
      <p:sp>
        <p:nvSpPr>
          <p:cNvPr id="8" name="Line 36">
            <a:extLst>
              <a:ext uri="{FF2B5EF4-FFF2-40B4-BE49-F238E27FC236}">
                <a16:creationId xmlns:a16="http://schemas.microsoft.com/office/drawing/2014/main" id="{D1F13FE8-FB7D-4C0A-988B-883943180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148" y="2565400"/>
            <a:ext cx="0" cy="30241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" name="Line 37">
            <a:extLst>
              <a:ext uri="{FF2B5EF4-FFF2-40B4-BE49-F238E27FC236}">
                <a16:creationId xmlns:a16="http://schemas.microsoft.com/office/drawing/2014/main" id="{574DFE62-ABAA-44EB-8897-8C2D07AD2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8175" y="2565400"/>
            <a:ext cx="0" cy="30241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" name="Line 38">
            <a:extLst>
              <a:ext uri="{FF2B5EF4-FFF2-40B4-BE49-F238E27FC236}">
                <a16:creationId xmlns:a16="http://schemas.microsoft.com/office/drawing/2014/main" id="{ED4F9444-4603-4070-B512-3F968D4DD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56202" y="2565400"/>
            <a:ext cx="0" cy="30241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" name="Rectangle 39">
            <a:extLst>
              <a:ext uri="{FF2B5EF4-FFF2-40B4-BE49-F238E27FC236}">
                <a16:creationId xmlns:a16="http://schemas.microsoft.com/office/drawing/2014/main" id="{447491A6-DD5E-4831-BF21-B71073862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648" y="2708276"/>
            <a:ext cx="313002" cy="24495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2" name="Rectangle 40">
            <a:extLst>
              <a:ext uri="{FF2B5EF4-FFF2-40B4-BE49-F238E27FC236}">
                <a16:creationId xmlns:a16="http://schemas.microsoft.com/office/drawing/2014/main" id="{EFEB5DB5-8318-4042-AC27-42A6C85B1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675" y="3140076"/>
            <a:ext cx="313002" cy="9366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3" name="Rectangle 41">
            <a:extLst>
              <a:ext uri="{FF2B5EF4-FFF2-40B4-BE49-F238E27FC236}">
                <a16:creationId xmlns:a16="http://schemas.microsoft.com/office/drawing/2014/main" id="{683296A9-B00F-4D87-BA72-BED6E8B7F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702" y="3789364"/>
            <a:ext cx="313002" cy="86518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4" name="Line 42">
            <a:extLst>
              <a:ext uri="{FF2B5EF4-FFF2-40B4-BE49-F238E27FC236}">
                <a16:creationId xmlns:a16="http://schemas.microsoft.com/office/drawing/2014/main" id="{23E4DF31-6D59-4177-9167-C1CA401855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649" y="3140075"/>
            <a:ext cx="2105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" name="Line 43">
            <a:extLst>
              <a:ext uri="{FF2B5EF4-FFF2-40B4-BE49-F238E27FC236}">
                <a16:creationId xmlns:a16="http://schemas.microsoft.com/office/drawing/2014/main" id="{A4B86A4A-CFC1-4ABB-B813-995CFD0C0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4676" y="3789363"/>
            <a:ext cx="2105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59499887-9B1F-4B9D-8CA0-86C08696B5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6649" y="3429000"/>
            <a:ext cx="2105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7" name="Rectangle 45">
            <a:extLst>
              <a:ext uri="{FF2B5EF4-FFF2-40B4-BE49-F238E27FC236}">
                <a16:creationId xmlns:a16="http://schemas.microsoft.com/office/drawing/2014/main" id="{FBB82BF1-2AD7-4E73-AB1B-8A9320D69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3594" y="4221163"/>
            <a:ext cx="313002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" name="Freeform 46">
            <a:extLst>
              <a:ext uri="{FF2B5EF4-FFF2-40B4-BE49-F238E27FC236}">
                <a16:creationId xmlns:a16="http://schemas.microsoft.com/office/drawing/2014/main" id="{FE1321D6-99F1-4672-98D5-C4DF732D28C5}"/>
              </a:ext>
            </a:extLst>
          </p:cNvPr>
          <p:cNvSpPr>
            <a:spLocks/>
          </p:cNvSpPr>
          <p:nvPr/>
        </p:nvSpPr>
        <p:spPr bwMode="auto">
          <a:xfrm>
            <a:off x="7512704" y="3933825"/>
            <a:ext cx="467783" cy="287338"/>
          </a:xfrm>
          <a:custGeom>
            <a:avLst/>
            <a:gdLst>
              <a:gd name="T0" fmla="*/ 0 w 272"/>
              <a:gd name="T1" fmla="*/ 0 h 181"/>
              <a:gd name="T2" fmla="*/ 2147483647 w 272"/>
              <a:gd name="T3" fmla="*/ 0 h 181"/>
              <a:gd name="T4" fmla="*/ 2147483647 w 272"/>
              <a:gd name="T5" fmla="*/ 2147483647 h 181"/>
              <a:gd name="T6" fmla="*/ 2147483647 w 272"/>
              <a:gd name="T7" fmla="*/ 2147483647 h 181"/>
              <a:gd name="T8" fmla="*/ 0 60000 65536"/>
              <a:gd name="T9" fmla="*/ 0 60000 65536"/>
              <a:gd name="T10" fmla="*/ 0 60000 65536"/>
              <a:gd name="T11" fmla="*/ 0 60000 65536"/>
              <a:gd name="T12" fmla="*/ 0 w 272"/>
              <a:gd name="T13" fmla="*/ 0 h 181"/>
              <a:gd name="T14" fmla="*/ 272 w 272"/>
              <a:gd name="T15" fmla="*/ 181 h 1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2" h="181">
                <a:moveTo>
                  <a:pt x="0" y="0"/>
                </a:moveTo>
                <a:lnTo>
                  <a:pt x="272" y="0"/>
                </a:lnTo>
                <a:lnTo>
                  <a:pt x="272" y="181"/>
                </a:lnTo>
                <a:lnTo>
                  <a:pt x="136" y="181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9" name="Text Box 47">
            <a:extLst>
              <a:ext uri="{FF2B5EF4-FFF2-40B4-BE49-F238E27FC236}">
                <a16:creationId xmlns:a16="http://schemas.microsoft.com/office/drawing/2014/main" id="{E74EF198-A7F8-41BD-B115-383BAC986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541" y="2852738"/>
            <a:ext cx="171635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dirty="0"/>
              <a:t>メッセージ名</a:t>
            </a:r>
          </a:p>
        </p:txBody>
      </p:sp>
      <p:sp>
        <p:nvSpPr>
          <p:cNvPr id="20" name="Text Box 48">
            <a:extLst>
              <a:ext uri="{FF2B5EF4-FFF2-40B4-BE49-F238E27FC236}">
                <a16:creationId xmlns:a16="http://schemas.microsoft.com/office/drawing/2014/main" id="{E6A91E88-BE61-44D2-9C7D-D6BE0D70D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569" y="3500438"/>
            <a:ext cx="171635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dirty="0"/>
              <a:t>メッセージ名</a:t>
            </a:r>
          </a:p>
        </p:txBody>
      </p:sp>
      <p:sp>
        <p:nvSpPr>
          <p:cNvPr id="21" name="Text Box 49">
            <a:extLst>
              <a:ext uri="{FF2B5EF4-FFF2-40B4-BE49-F238E27FC236}">
                <a16:creationId xmlns:a16="http://schemas.microsoft.com/office/drawing/2014/main" id="{BEDC57DA-AE58-446B-A5A4-A5A8A0212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050" y="3440113"/>
            <a:ext cx="187113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HGP明朝E" pitchFamily="1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dirty="0"/>
              <a:t>内部呼び出し</a:t>
            </a:r>
          </a:p>
        </p:txBody>
      </p:sp>
      <p:sp>
        <p:nvSpPr>
          <p:cNvPr id="22" name="AutoShape 50">
            <a:extLst>
              <a:ext uri="{FF2B5EF4-FFF2-40B4-BE49-F238E27FC236}">
                <a16:creationId xmlns:a16="http://schemas.microsoft.com/office/drawing/2014/main" id="{BE93B433-9D0E-40E4-B358-8B084D21C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5322" y="3789364"/>
            <a:ext cx="1327679" cy="287337"/>
          </a:xfrm>
          <a:prstGeom prst="wedgeRectCallout">
            <a:avLst>
              <a:gd name="adj1" fmla="val -14250"/>
              <a:gd name="adj2" fmla="val -16712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600" b="1" dirty="0"/>
              <a:t>メッセージ</a:t>
            </a:r>
          </a:p>
        </p:txBody>
      </p:sp>
      <p:sp>
        <p:nvSpPr>
          <p:cNvPr id="23" name="AutoShape 51">
            <a:extLst>
              <a:ext uri="{FF2B5EF4-FFF2-40B4-BE49-F238E27FC236}">
                <a16:creationId xmlns:a16="http://schemas.microsoft.com/office/drawing/2014/main" id="{CDB226A3-5F3D-461D-A264-28E9E1F12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715" y="4797425"/>
            <a:ext cx="1092068" cy="287338"/>
          </a:xfrm>
          <a:prstGeom prst="wedgeRectCallout">
            <a:avLst>
              <a:gd name="adj1" fmla="val -121810"/>
              <a:gd name="adj2" fmla="val -27044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600" b="1" dirty="0"/>
              <a:t>活性区間</a:t>
            </a:r>
          </a:p>
        </p:txBody>
      </p:sp>
      <p:sp>
        <p:nvSpPr>
          <p:cNvPr id="24" name="AutoShape 52">
            <a:extLst>
              <a:ext uri="{FF2B5EF4-FFF2-40B4-BE49-F238E27FC236}">
                <a16:creationId xmlns:a16="http://schemas.microsoft.com/office/drawing/2014/main" id="{5888C8CD-ECD0-4A0D-B9F3-33E83AB3B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997200"/>
            <a:ext cx="1405069" cy="287338"/>
          </a:xfrm>
          <a:prstGeom prst="wedgeRectCallout">
            <a:avLst>
              <a:gd name="adj1" fmla="val 76926"/>
              <a:gd name="adj2" fmla="val -21353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600" b="1" dirty="0"/>
              <a:t>オブジェクト</a:t>
            </a:r>
          </a:p>
        </p:txBody>
      </p:sp>
    </p:spTree>
    <p:extLst>
      <p:ext uri="{BB962C8B-B14F-4D97-AF65-F5344CB8AC3E}">
        <p14:creationId xmlns:p14="http://schemas.microsoft.com/office/powerpoint/2010/main" val="3850156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304F2-C140-4EDA-AB62-58C082DD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ロバストネス図（１）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1BA375-B08D-4589-8BAE-C2048B995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要件定義から詳細設計のギャップを埋める。</a:t>
            </a:r>
            <a:endParaRPr kumimoji="1" lang="en-US" altLang="ja-JP" dirty="0"/>
          </a:p>
          <a:p>
            <a:r>
              <a:rPr lang="ja-JP" altLang="en-US" dirty="0"/>
              <a:t>ユースケースのシナリオを一目でわかるようにする。</a:t>
            </a:r>
            <a:endParaRPr kumimoji="1" lang="en-US" altLang="ja-JP" dirty="0"/>
          </a:p>
          <a:p>
            <a:r>
              <a:rPr lang="ja-JP" altLang="en-US" dirty="0"/>
              <a:t>目的は「作るものを洗い出す」</a:t>
            </a:r>
            <a:endParaRPr lang="en-US" altLang="ja-JP" dirty="0"/>
          </a:p>
          <a:p>
            <a:pPr lvl="1"/>
            <a:r>
              <a:rPr lang="ja-JP" altLang="en-US" dirty="0"/>
              <a:t>ユーザーインターフェース（バウンダリまたはビュー）</a:t>
            </a:r>
          </a:p>
          <a:p>
            <a:pPr lvl="1"/>
            <a:r>
              <a:rPr lang="ja-JP" altLang="en-US" dirty="0"/>
              <a:t>データ（エンティティまたはモデル）</a:t>
            </a:r>
          </a:p>
          <a:p>
            <a:pPr lvl="1"/>
            <a:r>
              <a:rPr lang="ja-JP" altLang="en-US" dirty="0"/>
              <a:t>メソッド（コントロールまたはモデル）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EA2553-ED25-4A60-A81D-11E634EE4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pic>
        <p:nvPicPr>
          <p:cNvPr id="6146" name="Picture 2" descr="http://blog.asial.co.jp/read_file.php?id=1684">
            <a:extLst>
              <a:ext uri="{FF2B5EF4-FFF2-40B4-BE49-F238E27FC236}">
                <a16:creationId xmlns:a16="http://schemas.microsoft.com/office/drawing/2014/main" id="{DE871352-D24A-41ED-8782-BE02223F2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61047"/>
            <a:ext cx="6768752" cy="228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811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314B2-C266-4C2A-A58C-D958F8E00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ロバストネス図（２）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9181B-B7F5-425B-AFBA-7669B8AF0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メインケース、代替ケースをロバストネス図にする。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F6CADB-AFB9-4349-BCA1-15F4532E7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CEF8D72-B119-4D67-83C0-F4AB6496C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56792"/>
            <a:ext cx="6840760" cy="46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87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6FC6C7-FB2F-47EB-951B-B265FE506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シーケンス図　研修では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398DEB-2A08-4CA0-A574-CA4C95906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kumimoji="1" lang="ja-JP" altLang="en-US" dirty="0"/>
              <a:t>　提出用の作成は不要。</a:t>
            </a:r>
            <a:endParaRPr kumimoji="1" lang="en-US" altLang="ja-JP" dirty="0"/>
          </a:p>
          <a:p>
            <a:pPr lvl="1"/>
            <a:r>
              <a:rPr lang="ja-JP" altLang="en-US" dirty="0"/>
              <a:t>　プログラム作成用の設計図は作成する。</a:t>
            </a:r>
            <a:endParaRPr lang="en-US" altLang="ja-JP" dirty="0"/>
          </a:p>
          <a:p>
            <a:pPr lvl="1"/>
            <a:r>
              <a:rPr kumimoji="1" lang="ja-JP" altLang="en-US" dirty="0"/>
              <a:t>　シーケンス図の体裁でなくともよい。</a:t>
            </a:r>
            <a:endParaRPr kumimoji="1" lang="en-US" altLang="ja-JP" dirty="0"/>
          </a:p>
          <a:p>
            <a:pPr lvl="1"/>
            <a:r>
              <a:rPr lang="ja-JP" altLang="en-US" dirty="0"/>
              <a:t>　インタフェースや、データの受け渡し基準を明確にしておく</a:t>
            </a:r>
            <a:endParaRPr lang="en-US" altLang="ja-JP" dirty="0"/>
          </a:p>
          <a:p>
            <a:pPr lvl="1"/>
            <a:r>
              <a:rPr kumimoji="1" lang="ja-JP" altLang="en-US"/>
              <a:t>　構造・・・何を使用して、どこを使用してなど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0293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A07BA5-15B8-42D2-A00D-32F8B0A7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つたない設計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9FE33-19A3-4549-BD46-20E766B9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ja-JP" altLang="en-US" dirty="0"/>
              <a:t>　コードが重複しまくっている</a:t>
            </a:r>
          </a:p>
          <a:p>
            <a:pPr lvl="1"/>
            <a:r>
              <a:rPr lang="ja-JP" altLang="en-US" dirty="0"/>
              <a:t>　条件分岐の密林があちこちにある</a:t>
            </a:r>
          </a:p>
          <a:p>
            <a:pPr lvl="1"/>
            <a:r>
              <a:rPr lang="ja-JP" altLang="en-US" dirty="0"/>
              <a:t>　どこに何が書いてあるかわからない</a:t>
            </a:r>
          </a:p>
          <a:p>
            <a:pPr lvl="1"/>
            <a:r>
              <a:rPr lang="ja-JP" altLang="en-US" dirty="0"/>
              <a:t>　変更した時にどこで何が起きるか推測できない</a:t>
            </a:r>
          </a:p>
          <a:p>
            <a:pPr lvl="1"/>
            <a:r>
              <a:rPr lang="ja-JP" altLang="en-US" dirty="0"/>
              <a:t>　やっていることはわかるが、なぜ、そこど、その処理が必要か意味が解らない。</a:t>
            </a:r>
          </a:p>
          <a:p>
            <a:pPr lvl="1"/>
            <a:r>
              <a:rPr lang="ja-JP" altLang="en-US" dirty="0"/>
              <a:t>　パッケージ名</a:t>
            </a:r>
            <a:r>
              <a:rPr lang="en-US" altLang="ja-JP" dirty="0"/>
              <a:t>/</a:t>
            </a:r>
            <a:r>
              <a:rPr lang="ja-JP" altLang="en-US" dirty="0"/>
              <a:t>クラス名</a:t>
            </a:r>
            <a:r>
              <a:rPr lang="en-US" altLang="ja-JP" dirty="0"/>
              <a:t>/</a:t>
            </a:r>
            <a:r>
              <a:rPr lang="ja-JP" altLang="en-US" dirty="0"/>
              <a:t>メソッド名</a:t>
            </a:r>
            <a:r>
              <a:rPr lang="en-US" altLang="ja-JP" dirty="0"/>
              <a:t>/</a:t>
            </a:r>
            <a:r>
              <a:rPr lang="ja-JP" altLang="en-US" dirty="0"/>
              <a:t>変数名</a:t>
            </a:r>
            <a:r>
              <a:rPr lang="en-US" altLang="ja-JP" dirty="0"/>
              <a:t>/</a:t>
            </a:r>
            <a:r>
              <a:rPr lang="ja-JP" altLang="en-US" dirty="0"/>
              <a:t>コメントが嘘だらけ</a:t>
            </a:r>
          </a:p>
          <a:p>
            <a:endParaRPr lang="ja-JP" altLang="en-US" dirty="0"/>
          </a:p>
          <a:p>
            <a:r>
              <a:rPr lang="ja-JP" altLang="en-US" dirty="0"/>
              <a:t>でも動いてる・・とならないように。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25BF74-1ECB-4052-94C0-D7696B470E7A}"/>
              </a:ext>
            </a:extLst>
          </p:cNvPr>
          <p:cNvSpPr txBox="1"/>
          <p:nvPr/>
        </p:nvSpPr>
        <p:spPr>
          <a:xfrm>
            <a:off x="3729095" y="5957493"/>
            <a:ext cx="5217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https://www.slideshare.net/masuda220/ss-67985065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550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0ABA24-E3D1-456D-8E69-5A6011766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作成資料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7C1A09-019F-493D-99F7-B7A15490C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ＤＢ設計書</a:t>
            </a:r>
            <a:endParaRPr kumimoji="1" lang="en-US" altLang="ja-JP" dirty="0"/>
          </a:p>
          <a:p>
            <a:pPr lvl="1"/>
            <a:r>
              <a:rPr lang="ja-JP" altLang="en-US" dirty="0"/>
              <a:t>ＥＲ図　から　詳細設計書へ</a:t>
            </a:r>
            <a:endParaRPr lang="en-US" altLang="ja-JP" dirty="0"/>
          </a:p>
          <a:p>
            <a:r>
              <a:rPr kumimoji="1" lang="ja-JP" altLang="en-US" dirty="0"/>
              <a:t>クラス図</a:t>
            </a:r>
            <a:endParaRPr kumimoji="1" lang="en-US" altLang="ja-JP" dirty="0"/>
          </a:p>
          <a:p>
            <a:pPr lvl="1"/>
            <a:r>
              <a:rPr lang="ja-JP" altLang="en-US" dirty="0"/>
              <a:t>属性（データ）、メソッド</a:t>
            </a:r>
            <a:endParaRPr lang="en-US" altLang="ja-JP" dirty="0"/>
          </a:p>
          <a:p>
            <a:r>
              <a:rPr kumimoji="1" lang="ja-JP" altLang="en-US" dirty="0"/>
              <a:t>シーケンス図</a:t>
            </a:r>
            <a:endParaRPr kumimoji="1" lang="en-US" altLang="ja-JP" dirty="0"/>
          </a:p>
          <a:p>
            <a:pPr lvl="1"/>
            <a:r>
              <a:rPr lang="ja-JP" altLang="en-US" dirty="0"/>
              <a:t>動き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システム開発に必要な設計書を作成する。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476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CDC456-82FC-403E-9EFB-9B68843E6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DB</a:t>
            </a:r>
            <a:r>
              <a:rPr kumimoji="1" lang="ja-JP" altLang="en-US" dirty="0"/>
              <a:t>スキーマ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62C432-2838-40BB-A41B-824E369F1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6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25E73-1C16-4444-8478-925473C6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ＥＲ図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CDF5EA-22F8-413E-84CF-FAEBF2085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業務で扱う情報を抽象化し、実体（エンティティ）と実体間の関連（リレーションシップ）を表現する手法。</a:t>
            </a:r>
            <a:endParaRPr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5" name="Group 63">
            <a:extLst>
              <a:ext uri="{FF2B5EF4-FFF2-40B4-BE49-F238E27FC236}">
                <a16:creationId xmlns:a16="http://schemas.microsoft.com/office/drawing/2014/main" id="{7BD25249-5D6B-473E-88BB-6839038D5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34379"/>
              </p:ext>
            </p:extLst>
          </p:nvPr>
        </p:nvGraphicFramePr>
        <p:xfrm>
          <a:off x="321277" y="2941991"/>
          <a:ext cx="8209607" cy="1620714"/>
        </p:xfrm>
        <a:graphic>
          <a:graphicData uri="http://schemas.openxmlformats.org/drawingml/2006/table">
            <a:tbl>
              <a:tblPr/>
              <a:tblGrid>
                <a:gridCol w="140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1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記号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名　　称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内　　　　容</a:t>
                      </a:r>
                    </a:p>
                  </a:txBody>
                  <a:tcPr marT="42185" marB="421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9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明朝E" pitchFamily="18" charset="-128"/>
                        <a:ea typeface="HGP明朝E" pitchFamily="18" charset="-128"/>
                      </a:endParaRP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実体（エンティティ）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対象となる人、物、場所、事象、概念など</a:t>
                      </a:r>
                    </a:p>
                  </a:txBody>
                  <a:tcPr marL="90000" marR="90000" marT="43182" marB="431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明朝E" pitchFamily="18" charset="-128"/>
                        <a:ea typeface="HGP明朝E" pitchFamily="18" charset="-128"/>
                      </a:endParaRP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関係（リレーションシップ）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実体間にある関係</a:t>
                      </a:r>
                    </a:p>
                  </a:txBody>
                  <a:tcPr marL="90000" marR="90000" marT="43182" marB="431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明朝E" pitchFamily="18" charset="-128"/>
                        <a:ea typeface="HGP明朝E" pitchFamily="18" charset="-128"/>
                      </a:endParaRP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属性（アトリビュート）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明朝E" pitchFamily="18" charset="-128"/>
                          <a:ea typeface="HGP明朝E" pitchFamily="18" charset="-128"/>
                        </a:rPr>
                        <a:t>実体や関係が持つ性質</a:t>
                      </a:r>
                    </a:p>
                  </a:txBody>
                  <a:tcPr marL="90000" marR="90000" marT="43182" marB="431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30">
            <a:extLst>
              <a:ext uri="{FF2B5EF4-FFF2-40B4-BE49-F238E27FC236}">
                <a16:creationId xmlns:a16="http://schemas.microsoft.com/office/drawing/2014/main" id="{1C4DE914-6FC9-47FA-B146-4CFD9BFDE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19" y="3378031"/>
            <a:ext cx="792162" cy="2227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662" dirty="0"/>
          </a:p>
        </p:txBody>
      </p:sp>
      <p:sp>
        <p:nvSpPr>
          <p:cNvPr id="7" name="AutoShape 38">
            <a:extLst>
              <a:ext uri="{FF2B5EF4-FFF2-40B4-BE49-F238E27FC236}">
                <a16:creationId xmlns:a16="http://schemas.microsoft.com/office/drawing/2014/main" id="{058E6C1C-0FBB-4EBC-8195-84BEEBCC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729" y="3764362"/>
            <a:ext cx="863600" cy="331177"/>
          </a:xfrm>
          <a:prstGeom prst="diamond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662" dirty="0"/>
          </a:p>
        </p:txBody>
      </p:sp>
      <p:sp>
        <p:nvSpPr>
          <p:cNvPr id="8" name="AutoShape 39">
            <a:extLst>
              <a:ext uri="{FF2B5EF4-FFF2-40B4-BE49-F238E27FC236}">
                <a16:creationId xmlns:a16="http://schemas.microsoft.com/office/drawing/2014/main" id="{189ED32F-A165-40ED-9E3C-C6D56E87A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871" y="4247654"/>
            <a:ext cx="792162" cy="22273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sz="1662" dirty="0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6F1B8536-2B2E-4295-92E1-5A7B0C01F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47874"/>
              </p:ext>
            </p:extLst>
          </p:nvPr>
        </p:nvGraphicFramePr>
        <p:xfrm>
          <a:off x="1059566" y="4735032"/>
          <a:ext cx="6667500" cy="1400175"/>
        </p:xfrm>
        <a:graphic>
          <a:graphicData uri="http://schemas.openxmlformats.org/drawingml/2006/table">
            <a:tbl>
              <a:tblPr/>
              <a:tblGrid>
                <a:gridCol w="3338519">
                  <a:extLst>
                    <a:ext uri="{9D8B030D-6E8A-4147-A177-3AD203B41FA5}">
                      <a16:colId xmlns:a16="http://schemas.microsoft.com/office/drawing/2014/main" val="2717620269"/>
                    </a:ext>
                  </a:extLst>
                </a:gridCol>
                <a:gridCol w="3328981">
                  <a:extLst>
                    <a:ext uri="{9D8B030D-6E8A-4147-A177-3AD203B41FA5}">
                      <a16:colId xmlns:a16="http://schemas.microsoft.com/office/drawing/2014/main" val="3268553883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○</a:t>
                      </a:r>
                    </a:p>
                  </a:txBody>
                  <a:tcPr marL="95250" marR="95250" marT="76200" marB="76200" anchor="ctr">
                    <a:lnL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ja-JP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0</a:t>
                      </a:r>
                      <a:r>
                        <a:rPr lang="ja-JP" altLang="en-US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（ゼロ）</a:t>
                      </a:r>
                    </a:p>
                  </a:txBody>
                  <a:tcPr marL="95250" marR="95250" marT="76200" marB="76200" anchor="ctr">
                    <a:lnL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907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l</a:t>
                      </a:r>
                    </a:p>
                  </a:txBody>
                  <a:tcPr marL="95250" marR="95250" marT="76200" marB="76200" anchor="ctr">
                    <a:lnL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ja-JP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1</a:t>
                      </a:r>
                      <a:r>
                        <a:rPr lang="ja-JP" altLang="en-US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（イチ）</a:t>
                      </a:r>
                    </a:p>
                  </a:txBody>
                  <a:tcPr marL="95250" marR="95250" marT="76200" marB="76200" anchor="ctr">
                    <a:lnL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437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b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（鳥の足）</a:t>
                      </a:r>
                    </a:p>
                  </a:txBody>
                  <a:tcPr marL="95250" marR="95250" marT="76200" marB="76200" anchor="ctr">
                    <a:lnL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ja-JP" altLang="en-US" b="0" dirty="0">
                          <a:solidFill>
                            <a:srgbClr val="3A3A3A"/>
                          </a:solidFill>
                          <a:effectLst/>
                          <a:latin typeface="inherit"/>
                        </a:rPr>
                        <a:t>多</a:t>
                      </a:r>
                    </a:p>
                  </a:txBody>
                  <a:tcPr marL="95250" marR="95250" marT="76200" marB="76200" anchor="ctr">
                    <a:lnL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59049"/>
                  </a:ext>
                </a:extLst>
              </a:tr>
            </a:tbl>
          </a:graphicData>
        </a:graphic>
      </p:graphicFrame>
      <p:pic>
        <p:nvPicPr>
          <p:cNvPr id="2049" name="Picture 1" descr="%e3%82%ab%e3%83%bc%e3%83%87%e3%82%a3%e3%83%8a%e3%83%aa%e3%83%86%e3%82%a3-2">
            <a:extLst>
              <a:ext uri="{FF2B5EF4-FFF2-40B4-BE49-F238E27FC236}">
                <a16:creationId xmlns:a16="http://schemas.microsoft.com/office/drawing/2014/main" id="{88D1363E-3CC7-48A8-8CC8-F4E1DA24E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682" y="5780682"/>
            <a:ext cx="28575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29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50F21-3D6B-4F9A-BBCE-C79E09EC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ＥＲ　サンプル</a:t>
            </a:r>
          </a:p>
        </p:txBody>
      </p:sp>
      <p:pic>
        <p:nvPicPr>
          <p:cNvPr id="1026" name="Picture 2" descr="https://i0.wp.com/it-koala.com/wp-content/uploads/2016/09/ER%E5%9B%B3%E6%A6%82%E8%A6%81.png">
            <a:extLst>
              <a:ext uri="{FF2B5EF4-FFF2-40B4-BE49-F238E27FC236}">
                <a16:creationId xmlns:a16="http://schemas.microsoft.com/office/drawing/2014/main" id="{3C9FA610-0476-4F00-BC12-C3D426F241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03" y="1152752"/>
            <a:ext cx="8124825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8BC9B6D-2810-420D-977A-613912D8A65F}"/>
              </a:ext>
            </a:extLst>
          </p:cNvPr>
          <p:cNvSpPr txBox="1"/>
          <p:nvPr/>
        </p:nvSpPr>
        <p:spPr>
          <a:xfrm>
            <a:off x="2612571" y="2782669"/>
            <a:ext cx="1577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0</a:t>
            </a:r>
            <a:r>
              <a:rPr lang="ja-JP" altLang="en-US" b="1" dirty="0"/>
              <a:t>または１対多</a:t>
            </a:r>
          </a:p>
          <a:p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78BC176-D0A0-4ADE-90DB-0B95B89563A3}"/>
              </a:ext>
            </a:extLst>
          </p:cNvPr>
          <p:cNvSpPr txBox="1"/>
          <p:nvPr/>
        </p:nvSpPr>
        <p:spPr>
          <a:xfrm>
            <a:off x="5486400" y="3059668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1</a:t>
            </a:r>
            <a:r>
              <a:rPr lang="ja-JP" altLang="en-US" b="1" dirty="0"/>
              <a:t>対</a:t>
            </a:r>
            <a:r>
              <a:rPr lang="en-US" altLang="ja-JP" b="1" dirty="0"/>
              <a:t>1</a:t>
            </a:r>
            <a:r>
              <a:rPr lang="ja-JP" altLang="en-US" b="1" dirty="0"/>
              <a:t>以上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C6C568F-3AF6-41F5-880C-AC79BFE3F863}"/>
              </a:ext>
            </a:extLst>
          </p:cNvPr>
          <p:cNvSpPr txBox="1"/>
          <p:nvPr/>
        </p:nvSpPr>
        <p:spPr>
          <a:xfrm>
            <a:off x="2843403" y="4585063"/>
            <a:ext cx="1116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1</a:t>
            </a:r>
            <a:r>
              <a:rPr lang="ja-JP" altLang="en-US" b="1" dirty="0"/>
              <a:t>対</a:t>
            </a:r>
            <a:r>
              <a:rPr lang="en-US" altLang="ja-JP" b="1" dirty="0"/>
              <a:t>0</a:t>
            </a:r>
            <a:r>
              <a:rPr lang="ja-JP" altLang="en-US" b="1" dirty="0"/>
              <a:t>以上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313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C4443-86B8-40D2-AE54-1BF6AADA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ＥＲ作成方法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3E2E74-220A-4272-8ACF-7900F96B5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ユースケース記述から、「エンティティ」を抜き出す。</a:t>
            </a:r>
            <a:endParaRPr kumimoji="1" lang="en-US" altLang="ja-JP" dirty="0"/>
          </a:p>
          <a:p>
            <a:pPr lvl="1"/>
            <a:r>
              <a:rPr lang="ja-JP" altLang="en-US" dirty="0"/>
              <a:t>　エンティティは「データのまとまり」。ユースケース図とユースケース記述から「顧客」「注文」「商品」「お届け先」「請求先」「配送方法」「決済方法」というような「データのまとまり」を洗い出す。</a:t>
            </a:r>
            <a:endParaRPr lang="en-US" altLang="ja-JP" dirty="0"/>
          </a:p>
          <a:p>
            <a:pPr lvl="1"/>
            <a:r>
              <a:rPr kumimoji="1" lang="ja-JP" altLang="en-US" dirty="0"/>
              <a:t>　データのまとまりを「マスター系」「トランザクション系」にわけておく。</a:t>
            </a:r>
            <a:endParaRPr kumimoji="1" lang="en-US" altLang="ja-JP" dirty="0"/>
          </a:p>
          <a:p>
            <a:pPr lvl="1"/>
            <a:r>
              <a:rPr lang="ja-JP" altLang="en-US" dirty="0"/>
              <a:t>　それぞれの関連を記号であらわす。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26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50F21-3D6B-4F9A-BBCE-C79E09EC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ＥＲからＤＢスキーマ設計へ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253C759-F84C-4B8E-8B91-0C68A0555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709" y="1120332"/>
            <a:ext cx="8972362" cy="5071462"/>
          </a:xfrm>
          <a:prstGeom prst="rect">
            <a:avLst/>
          </a:prstGeom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AA78153-EEDB-4D23-8FDD-1D32863E956C}"/>
              </a:ext>
            </a:extLst>
          </p:cNvPr>
          <p:cNvCxnSpPr/>
          <p:nvPr/>
        </p:nvCxnSpPr>
        <p:spPr>
          <a:xfrm>
            <a:off x="5865223" y="3200400"/>
            <a:ext cx="295750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B4A8CD-8651-445E-A30B-682ACA71FC4D}"/>
              </a:ext>
            </a:extLst>
          </p:cNvPr>
          <p:cNvSpPr/>
          <p:nvPr/>
        </p:nvSpPr>
        <p:spPr>
          <a:xfrm>
            <a:off x="796834" y="2991394"/>
            <a:ext cx="483326" cy="274320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6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257EE-1085-4827-9C8A-4E74BCFD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研修での作成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A00C80-53F6-4966-ADC7-A92ABBFD2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開発成果物テンプレート</a:t>
            </a:r>
            <a:r>
              <a:rPr lang="en-US" altLang="ja-JP" dirty="0"/>
              <a:t>\</a:t>
            </a:r>
            <a:r>
              <a:rPr lang="ja-JP" altLang="en-US" dirty="0"/>
              <a:t>設計</a:t>
            </a:r>
            <a:endParaRPr lang="en-US" altLang="ja-JP" dirty="0"/>
          </a:p>
          <a:p>
            <a:pPr lvl="1"/>
            <a:r>
              <a:rPr kumimoji="1" lang="ja-JP" altLang="en-US" dirty="0"/>
              <a:t>　</a:t>
            </a:r>
            <a:r>
              <a:rPr kumimoji="1" lang="en-US" altLang="ja-JP" dirty="0"/>
              <a:t>DB</a:t>
            </a:r>
            <a:r>
              <a:rPr kumimoji="1" lang="ja-JP" altLang="en-US" dirty="0"/>
              <a:t>スキーマ設計書（ワード、エクセル）を参考に、自分たちの設計に必要なデータ項目を加える。また、命名規則を自分たちのルールに合わせる。</a:t>
            </a:r>
            <a:endParaRPr kumimoji="1" lang="en-US" altLang="ja-JP" dirty="0"/>
          </a:p>
          <a:p>
            <a:pPr lvl="1"/>
            <a:r>
              <a:rPr lang="ja-JP" altLang="en-US" dirty="0"/>
              <a:t>　</a:t>
            </a:r>
            <a:r>
              <a:rPr lang="en-US" altLang="ja-JP" dirty="0" err="1"/>
              <a:t>webbook_postgresql</a:t>
            </a:r>
            <a:r>
              <a:rPr lang="ja-JP" altLang="en-US" dirty="0"/>
              <a:t>・・・について、上記の設計に合わせて内容変更する。</a:t>
            </a:r>
            <a:endParaRPr lang="en-US" altLang="ja-JP" dirty="0"/>
          </a:p>
          <a:p>
            <a:pPr lvl="1"/>
            <a:r>
              <a:rPr kumimoji="1" lang="ja-JP" altLang="en-US" dirty="0"/>
              <a:t>　実際に</a:t>
            </a:r>
            <a:r>
              <a:rPr lang="en-US" altLang="ja-JP" dirty="0"/>
              <a:t>DB</a:t>
            </a:r>
            <a:r>
              <a:rPr lang="ja-JP" altLang="en-US" dirty="0"/>
              <a:t>を作成し、</a:t>
            </a:r>
            <a:r>
              <a:rPr lang="en-US" altLang="ja-JP" dirty="0"/>
              <a:t>SQL</a:t>
            </a:r>
            <a:r>
              <a:rPr lang="ja-JP" altLang="en-US" dirty="0"/>
              <a:t>文を走らせ、出来上がっていることを確認する。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0217356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1451</TotalTime>
  <Words>535</Words>
  <Application>Microsoft Office PowerPoint</Application>
  <PresentationFormat>画面に合わせる (4:3)</PresentationFormat>
  <Paragraphs>150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4" baseType="lpstr">
      <vt:lpstr>HGP明朝E</vt:lpstr>
      <vt:lpstr>inherit</vt:lpstr>
      <vt:lpstr>ＭＳ Ｐゴシック</vt:lpstr>
      <vt:lpstr>ＭＳ ゴシック</vt:lpstr>
      <vt:lpstr>游ゴシック</vt:lpstr>
      <vt:lpstr>Arial</vt:lpstr>
      <vt:lpstr>Calibri</vt:lpstr>
      <vt:lpstr>Calibri Light</vt:lpstr>
      <vt:lpstr>Wingdings</vt:lpstr>
      <vt:lpstr>レトロスペクト</vt:lpstr>
      <vt:lpstr>システム開発 演習概要</vt:lpstr>
      <vt:lpstr>開発演習(内部設計）</vt:lpstr>
      <vt:lpstr>作成資料</vt:lpstr>
      <vt:lpstr>DBスキーマ</vt:lpstr>
      <vt:lpstr>ＥＲ図</vt:lpstr>
      <vt:lpstr>ＥＲ　サンプル</vt:lpstr>
      <vt:lpstr>ＥＲ作成方法</vt:lpstr>
      <vt:lpstr>ＥＲからＤＢスキーマ設計へ</vt:lpstr>
      <vt:lpstr>研修での作成</vt:lpstr>
      <vt:lpstr>クラス図</vt:lpstr>
      <vt:lpstr>UML概略</vt:lpstr>
      <vt:lpstr>UML　使用環境　概略図</vt:lpstr>
      <vt:lpstr>クラス図</vt:lpstr>
      <vt:lpstr>クラス間の関係</vt:lpstr>
      <vt:lpstr>IS-A　継承</vt:lpstr>
      <vt:lpstr>has-a</vt:lpstr>
      <vt:lpstr>あれこれ</vt:lpstr>
      <vt:lpstr>もう一度　MVCモデル</vt:lpstr>
      <vt:lpstr>研修では</vt:lpstr>
      <vt:lpstr>シーケンス図　概略</vt:lpstr>
      <vt:lpstr>ロバストネス図（１）</vt:lpstr>
      <vt:lpstr>ロバストネス図（２）</vt:lpstr>
      <vt:lpstr>シーケンス図　研修では</vt:lpstr>
      <vt:lpstr>つたない設計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システム開発 演習</dc:title>
  <dc:creator>飛田 宏紀</dc:creator>
  <cp:lastModifiedBy>飛田 宏紀</cp:lastModifiedBy>
  <cp:revision>43</cp:revision>
  <dcterms:created xsi:type="dcterms:W3CDTF">2018-05-26T20:16:42Z</dcterms:created>
  <dcterms:modified xsi:type="dcterms:W3CDTF">2018-05-29T20:10:18Z</dcterms:modified>
</cp:coreProperties>
</file>