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543" r:id="rId3"/>
    <p:sldId id="453" r:id="rId4"/>
    <p:sldId id="454" r:id="rId5"/>
    <p:sldId id="462" r:id="rId6"/>
    <p:sldId id="476" r:id="rId7"/>
    <p:sldId id="471" r:id="rId8"/>
    <p:sldId id="472" r:id="rId9"/>
    <p:sldId id="473" r:id="rId10"/>
    <p:sldId id="474" r:id="rId11"/>
    <p:sldId id="475" r:id="rId12"/>
    <p:sldId id="544" r:id="rId13"/>
    <p:sldId id="547" r:id="rId14"/>
    <p:sldId id="545" r:id="rId15"/>
    <p:sldId id="546" r:id="rId16"/>
    <p:sldId id="552" r:id="rId17"/>
    <p:sldId id="553" r:id="rId18"/>
    <p:sldId id="549" r:id="rId19"/>
    <p:sldId id="550" r:id="rId20"/>
    <p:sldId id="54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5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73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80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81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ava Development">
            <a:extLst>
              <a:ext uri="{FF2B5EF4-FFF2-40B4-BE49-F238E27FC236}">
                <a16:creationId xmlns:a16="http://schemas.microsoft.com/office/drawing/2014/main" id="{7F212476-38B7-4EEE-8A2B-2BD3BF96D6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31" y="780488"/>
            <a:ext cx="3148399" cy="24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0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03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5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57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8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1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708" y="84916"/>
            <a:ext cx="8625016" cy="800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708" y="977305"/>
            <a:ext cx="8625015" cy="52579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A769F7-1850-407D-A650-1274382AAA8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97708" y="918319"/>
            <a:ext cx="8625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6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ü"/>
        <a:defRPr kumimoji="1"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Ø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197F5-6042-4E2F-B3CD-977A034FC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システム開発</a:t>
            </a:r>
            <a:br>
              <a:rPr kumimoji="1" lang="en-US" altLang="ja-JP" dirty="0"/>
            </a:br>
            <a:r>
              <a:rPr kumimoji="1" lang="ja-JP" altLang="en-US" dirty="0"/>
              <a:t>演習概要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188203-0F0E-436D-B7F0-9508B4592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要件定義～設計～開発～テスト</a:t>
            </a:r>
          </a:p>
        </p:txBody>
      </p:sp>
    </p:spTree>
    <p:extLst>
      <p:ext uri="{BB962C8B-B14F-4D97-AF65-F5344CB8AC3E}">
        <p14:creationId xmlns:p14="http://schemas.microsoft.com/office/powerpoint/2010/main" val="305719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38EBA-3128-4E96-AD13-E18B88D3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ユースケース記述　（２）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F11DC5-C74B-4261-8C11-DFF2E622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3F7DD1E9-F4C3-4120-97E6-57922A6AD0C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196752"/>
          <a:ext cx="8013827" cy="4644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098">
                  <a:extLst>
                    <a:ext uri="{9D8B030D-6E8A-4147-A177-3AD203B41FA5}">
                      <a16:colId xmlns:a16="http://schemas.microsoft.com/office/drawing/2014/main" val="3818334379"/>
                    </a:ext>
                  </a:extLst>
                </a:gridCol>
                <a:gridCol w="6575729">
                  <a:extLst>
                    <a:ext uri="{9D8B030D-6E8A-4147-A177-3AD203B41FA5}">
                      <a16:colId xmlns:a16="http://schemas.microsoft.com/office/drawing/2014/main" val="2563648774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メインケース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785883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 dirty="0">
                          <a:effectLst/>
                        </a:rPr>
                        <a:t>1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お客様は商品検索のボックスに、キーワードを入力し、検索ボタンを押す。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61171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>
                          <a:effectLst/>
                        </a:rPr>
                        <a:t>2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ショップシステムは、キーワードを含む商品をデータベースから検索する。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12754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>
                          <a:effectLst/>
                        </a:rPr>
                        <a:t>3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ショップシステムは、検索した結果を整形してお客様に表示する。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38208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>
                          <a:effectLst/>
                        </a:rPr>
                        <a:t>4</a:t>
                      </a:r>
                      <a:endParaRPr lang="en-US" altLang="ja-JP" sz="24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お客様は検索結果からより詳しく見たい商品をクリックする。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2933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u="none" strike="noStrike" dirty="0">
                          <a:effectLst/>
                        </a:rPr>
                        <a:t>5</a:t>
                      </a:r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ショップシステムは、詳細の情報をデータベースから取得して表示する。</a:t>
                      </a:r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1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2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38EBA-3128-4E96-AD13-E18B88D3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ユースケース記述　（３）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F11DC5-C74B-4261-8C11-DFF2E622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3F7DD1E9-F4C3-4120-97E6-57922A6AD0C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196752"/>
          <a:ext cx="8013827" cy="4644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098">
                  <a:extLst>
                    <a:ext uri="{9D8B030D-6E8A-4147-A177-3AD203B41FA5}">
                      <a16:colId xmlns:a16="http://schemas.microsoft.com/office/drawing/2014/main" val="3818334379"/>
                    </a:ext>
                  </a:extLst>
                </a:gridCol>
                <a:gridCol w="6575729">
                  <a:extLst>
                    <a:ext uri="{9D8B030D-6E8A-4147-A177-3AD203B41FA5}">
                      <a16:colId xmlns:a16="http://schemas.microsoft.com/office/drawing/2014/main" val="2563648774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代替ケース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785883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検索結果が空の場合には、「お望みの商品は取り扱いがございません」と表示する。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61171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お客様は、欲しい商品の「ショッピングカートに入れる」をクリックする。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12754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システムはクリックされた商品をお客様のショッピングカートに登録し、検索結果に戻る。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38208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お客様は、検索結果に戻る。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2933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 fontAlgn="b"/>
                      <a:endParaRPr lang="en-US" altLang="ja-JP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24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1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00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4F9A9-4C15-4D0D-91C2-20FBAED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ユースケースの作成方法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4C3FB6-E9FD-4FFA-B76F-F134F5B3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アクターの識別</a:t>
            </a:r>
            <a:endParaRPr kumimoji="1" lang="en-US" altLang="ja-JP" dirty="0"/>
          </a:p>
          <a:p>
            <a:pPr lvl="1"/>
            <a:r>
              <a:rPr lang="ja-JP" altLang="en-US" dirty="0"/>
              <a:t>エンドユーザーや保守担当者，他システムなどシステムとかかわる外部の存在</a:t>
            </a:r>
            <a:endParaRPr lang="en-US" altLang="ja-JP" dirty="0"/>
          </a:p>
          <a:p>
            <a:r>
              <a:rPr kumimoji="1" lang="ja-JP" altLang="en-US" dirty="0"/>
              <a:t>ユースケースの識別</a:t>
            </a:r>
            <a:endParaRPr kumimoji="1" lang="en-US" altLang="ja-JP" dirty="0"/>
          </a:p>
          <a:p>
            <a:pPr lvl="1"/>
            <a:r>
              <a:rPr lang="ja-JP" altLang="en-US" dirty="0"/>
              <a:t>機能概略一覧　＞　機能詳細一覧を考える</a:t>
            </a:r>
            <a:endParaRPr kumimoji="1" lang="en-US" altLang="ja-JP" dirty="0"/>
          </a:p>
          <a:p>
            <a:r>
              <a:rPr lang="ja-JP" altLang="en-US" dirty="0"/>
              <a:t>ユースケース図の作成</a:t>
            </a:r>
            <a:endParaRPr lang="en-US" altLang="ja-JP" dirty="0"/>
          </a:p>
          <a:p>
            <a:pPr lvl="1"/>
            <a:r>
              <a:rPr kumimoji="1" lang="ja-JP" altLang="en-US" dirty="0"/>
              <a:t>　概略ユースケース　＞　詳細ユースケース</a:t>
            </a:r>
            <a:endParaRPr kumimoji="1" lang="en-US" altLang="ja-JP" dirty="0"/>
          </a:p>
          <a:p>
            <a:pPr lvl="1"/>
            <a:r>
              <a:rPr lang="ja-JP" altLang="en-US" dirty="0"/>
              <a:t>　詳細ユースケースは画面に対応する</a:t>
            </a:r>
            <a:endParaRPr lang="en-US" altLang="ja-JP" dirty="0"/>
          </a:p>
          <a:p>
            <a:r>
              <a:rPr kumimoji="1" lang="ja-JP" altLang="en-US" dirty="0"/>
              <a:t>ユースケース（記述）仕様書を作成</a:t>
            </a:r>
            <a:endParaRPr kumimoji="1" lang="en-US" altLang="ja-JP" dirty="0"/>
          </a:p>
          <a:p>
            <a:pPr lvl="1"/>
            <a:r>
              <a:rPr lang="ja-JP" altLang="en-US" dirty="0"/>
              <a:t>　内部設計時に変更・追加もあり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965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12ADE4-3C7D-46BB-AC27-96992095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ユースケース　関連情報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65B0C6-A085-49D5-B807-63288299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ユースケース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の管理方法を考える</a:t>
            </a:r>
            <a:endParaRPr kumimoji="1" lang="en-US" altLang="ja-JP" dirty="0"/>
          </a:p>
          <a:p>
            <a:pPr lvl="1"/>
            <a:r>
              <a:rPr lang="ja-JP" altLang="en-US" dirty="0"/>
              <a:t>　コード化規則を先に作る</a:t>
            </a:r>
            <a:endParaRPr lang="en-US" altLang="ja-JP" dirty="0"/>
          </a:p>
          <a:p>
            <a:pPr lvl="1"/>
            <a:r>
              <a:rPr kumimoji="1" lang="ja-JP" altLang="en-US" dirty="0"/>
              <a:t>　追加、変更、削除に対応できるコード化を考える　（機能別の識別子など）</a:t>
            </a:r>
            <a:endParaRPr kumimoji="1" lang="en-US" altLang="ja-JP" dirty="0"/>
          </a:p>
          <a:p>
            <a:pPr lvl="1"/>
            <a:r>
              <a:rPr lang="ja-JP" altLang="en-US" dirty="0"/>
              <a:t>　基本系列、代替系列はすべて記載する。</a:t>
            </a:r>
            <a:endParaRPr lang="en-US" altLang="ja-JP" dirty="0"/>
          </a:p>
          <a:p>
            <a:pPr lvl="1"/>
            <a:r>
              <a:rPr kumimoji="1" lang="ja-JP" altLang="en-US" dirty="0"/>
              <a:t>　</a:t>
            </a:r>
            <a:r>
              <a:rPr lang="ja-JP" altLang="en-US" dirty="0"/>
              <a:t>例外系列は、チーム内進捗で考える。</a:t>
            </a:r>
            <a:endParaRPr lang="en-US" altLang="ja-JP" dirty="0"/>
          </a:p>
          <a:p>
            <a:pPr lvl="1"/>
            <a:r>
              <a:rPr lang="ja-JP" altLang="en-US" dirty="0"/>
              <a:t>　各機能別の分担で、全員実施（作成）</a:t>
            </a:r>
            <a:endParaRPr lang="en-US" altLang="ja-JP" dirty="0"/>
          </a:p>
          <a:p>
            <a:pPr lvl="2"/>
            <a:r>
              <a:rPr kumimoji="1" lang="ja-JP" altLang="en-US" dirty="0"/>
              <a:t>　最低限のエラー処理は何か、最適な範囲とは、を考える。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　ユースケース記述は、実習ガイド</a:t>
            </a:r>
            <a:r>
              <a:rPr kumimoji="1" lang="en-US" altLang="ja-JP" dirty="0"/>
              <a:t>P4-P5</a:t>
            </a:r>
            <a:r>
              <a:rPr kumimoji="1" lang="ja-JP" altLang="en-US" dirty="0"/>
              <a:t>を参考にする。</a:t>
            </a:r>
            <a:endParaRPr kumimoji="1" lang="en-US" altLang="ja-JP" dirty="0"/>
          </a:p>
          <a:p>
            <a:pPr lvl="2"/>
            <a:r>
              <a:rPr lang="ja-JP" altLang="en-US" dirty="0"/>
              <a:t>　画面設計と並行しても可能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605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A541D-6E2E-4209-9202-327A426B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開発演習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AEFA72-809B-4A56-8524-D458F67CB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画面遷移／画面イメージの作成</a:t>
            </a:r>
          </a:p>
        </p:txBody>
      </p:sp>
    </p:spTree>
    <p:extLst>
      <p:ext uri="{BB962C8B-B14F-4D97-AF65-F5344CB8AC3E}">
        <p14:creationId xmlns:p14="http://schemas.microsoft.com/office/powerpoint/2010/main" val="341717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385EE2-3DB7-439C-AFDD-50D28771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画面遷移図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C573E3-59A9-45D4-A4F0-17319BFE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機能別の画面遷移図を作成する</a:t>
            </a:r>
            <a:endParaRPr kumimoji="1" lang="en-US" altLang="ja-JP" dirty="0"/>
          </a:p>
          <a:p>
            <a:pPr lvl="1"/>
            <a:r>
              <a:rPr lang="ja-JP" altLang="en-US" dirty="0"/>
              <a:t>　ユースケース詳細と対応する</a:t>
            </a:r>
            <a:endParaRPr lang="en-US" altLang="ja-JP" dirty="0"/>
          </a:p>
          <a:p>
            <a:pPr lvl="1"/>
            <a:r>
              <a:rPr kumimoji="1" lang="ja-JP" altLang="en-US" dirty="0"/>
              <a:t>　</a:t>
            </a:r>
            <a:r>
              <a:rPr lang="ja-JP" altLang="en-US" dirty="0"/>
              <a:t>ユースケース</a:t>
            </a:r>
            <a:r>
              <a:rPr lang="en-US" altLang="ja-JP" dirty="0"/>
              <a:t>ID</a:t>
            </a:r>
            <a:r>
              <a:rPr lang="ja-JP" altLang="en-US" dirty="0"/>
              <a:t>は必ず記載する</a:t>
            </a:r>
            <a:endParaRPr lang="en-US" altLang="ja-JP" dirty="0"/>
          </a:p>
          <a:p>
            <a:pPr lvl="1"/>
            <a:r>
              <a:rPr lang="ja-JP" altLang="en-US" dirty="0"/>
              <a:t>　抜け漏れが無いように必ず複数人でチェックする。</a:t>
            </a:r>
            <a:endParaRPr lang="en-US" altLang="ja-JP" dirty="0"/>
          </a:p>
          <a:p>
            <a:pPr lvl="1"/>
            <a:r>
              <a:rPr lang="ja-JP" altLang="en-US" dirty="0"/>
              <a:t>　ユースケース内の「入力する」「指示する」「表示する」などの記述から画面候補を抜き出す。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15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B50D6-E48F-4A01-9305-64141266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画面遷移図　サンプル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D7C13BE-2AD0-4516-B6DE-BFD28EBEC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091" y="1192212"/>
            <a:ext cx="6936378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B50D6-E48F-4A01-9305-64141266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画面遷移図　サンプル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48F93D-11A5-4D94-B6F3-93053DD4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1008031"/>
            <a:ext cx="8177348" cy="51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2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DB2B7D-0FDE-428C-B575-66015F96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配置方法の記述例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D5F838EF-1D05-4BA5-8CE0-87C4DF19C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425" y="965281"/>
            <a:ext cx="8293149" cy="49274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AF8390-4EBC-4031-96B6-AA33999AE395}"/>
              </a:ext>
            </a:extLst>
          </p:cNvPr>
          <p:cNvSpPr txBox="1"/>
          <p:nvPr/>
        </p:nvSpPr>
        <p:spPr>
          <a:xfrm>
            <a:off x="4510216" y="5892718"/>
            <a:ext cx="424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https://www.ipa.go.jp/files/000004444.pdf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3138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0688E6-98B6-4C74-B1FB-164A85E4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画面設計のポイント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7AB286-7B39-413A-A54B-F8F2104B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統一感</a:t>
            </a:r>
            <a:endParaRPr kumimoji="1" lang="en-US" altLang="ja-JP" dirty="0"/>
          </a:p>
          <a:p>
            <a:pPr lvl="1"/>
            <a:r>
              <a:rPr lang="ja-JP" altLang="en-US" dirty="0"/>
              <a:t>　配置方法、色、文字の大きさ、タイトル見出しなどの「外観」を「統一」する</a:t>
            </a:r>
            <a:endParaRPr lang="en-US" altLang="ja-JP" dirty="0"/>
          </a:p>
          <a:p>
            <a:pPr lvl="2"/>
            <a:r>
              <a:rPr kumimoji="1" lang="ja-JP" altLang="en-US" dirty="0"/>
              <a:t>　設計の初期に「ベースデザイン」を考える</a:t>
            </a:r>
            <a:endParaRPr kumimoji="1" lang="en-US" altLang="ja-JP" dirty="0"/>
          </a:p>
          <a:p>
            <a:pPr lvl="2"/>
            <a:r>
              <a:rPr lang="ja-JP" altLang="en-US" dirty="0"/>
              <a:t>　色・ガラ・文字の大きさなどは</a:t>
            </a:r>
            <a:r>
              <a:rPr lang="en-US" altLang="ja-JP" dirty="0"/>
              <a:t>CSS</a:t>
            </a:r>
            <a:r>
              <a:rPr lang="ja-JP" altLang="en-US" dirty="0" err="1"/>
              <a:t>で統</a:t>
            </a:r>
            <a:r>
              <a:rPr lang="ja-JP" altLang="en-US" dirty="0"/>
              <a:t>一する。</a:t>
            </a:r>
            <a:endParaRPr lang="en-US" altLang="ja-JP" dirty="0"/>
          </a:p>
          <a:p>
            <a:r>
              <a:rPr kumimoji="1" lang="ja-JP" altLang="en-US" dirty="0"/>
              <a:t>わかりやすさ</a:t>
            </a:r>
            <a:endParaRPr kumimoji="1" lang="en-US" altLang="ja-JP" dirty="0"/>
          </a:p>
          <a:p>
            <a:pPr lvl="1"/>
            <a:r>
              <a:rPr lang="ja-JP" altLang="en-US" dirty="0"/>
              <a:t>　３階層まで、メニュー表記やパン屑リストなどで、どこにいるかを明確にする</a:t>
            </a:r>
            <a:endParaRPr lang="en-US" altLang="ja-JP" dirty="0"/>
          </a:p>
          <a:p>
            <a:pPr lvl="1"/>
            <a:r>
              <a:rPr kumimoji="1" lang="ja-JP" altLang="en-US" dirty="0"/>
              <a:t>　タイトル表記は「何の処理画面」</a:t>
            </a:r>
            <a:r>
              <a:rPr kumimoji="1" lang="ja-JP" altLang="en-US" dirty="0" err="1"/>
              <a:t>か</a:t>
            </a:r>
            <a:r>
              <a:rPr kumimoji="1" lang="ja-JP" altLang="en-US" dirty="0"/>
              <a:t>タイトルで明確にわかるようにする「</a:t>
            </a:r>
            <a:r>
              <a:rPr kumimoji="1" lang="en-US" altLang="ja-JP" dirty="0"/>
              <a:t>XX</a:t>
            </a:r>
            <a:r>
              <a:rPr kumimoji="1" lang="ja-JP" altLang="en-US" dirty="0"/>
              <a:t>更新処理」「ｘｘ大会処理」など。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896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A541D-6E2E-4209-9202-327A426B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開発演習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AEFA72-809B-4A56-8524-D458F67CB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ユースケース（概略）の作成</a:t>
            </a:r>
          </a:p>
        </p:txBody>
      </p:sp>
    </p:spTree>
    <p:extLst>
      <p:ext uri="{BB962C8B-B14F-4D97-AF65-F5344CB8AC3E}">
        <p14:creationId xmlns:p14="http://schemas.microsoft.com/office/powerpoint/2010/main" val="514149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259AE-F983-4937-84A3-829EAE33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画面設計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79DD9E-D705-49BD-AC9B-65F49B18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ユーザビリティを考える</a:t>
            </a:r>
            <a:endParaRPr kumimoji="1" lang="en-US" altLang="ja-JP" dirty="0"/>
          </a:p>
          <a:p>
            <a:r>
              <a:rPr kumimoji="1" lang="ja-JP" altLang="en-US" dirty="0"/>
              <a:t>チームの独自デザインを取り入れる</a:t>
            </a:r>
            <a:endParaRPr kumimoji="1" lang="en-US" altLang="ja-JP" dirty="0"/>
          </a:p>
          <a:p>
            <a:pPr lvl="1"/>
            <a:r>
              <a:rPr lang="ja-JP" altLang="en-US" dirty="0"/>
              <a:t>　見出し</a:t>
            </a:r>
            <a:r>
              <a:rPr lang="en-US" altLang="ja-JP" dirty="0"/>
              <a:t>CSS</a:t>
            </a:r>
            <a:r>
              <a:rPr lang="ja-JP" altLang="en-US" dirty="0"/>
              <a:t>などの活用</a:t>
            </a:r>
            <a:endParaRPr kumimoji="1" lang="en-US" altLang="ja-JP" dirty="0"/>
          </a:p>
          <a:p>
            <a:r>
              <a:rPr lang="ja-JP" altLang="en-US" dirty="0"/>
              <a:t>メニューの有効活用</a:t>
            </a:r>
            <a:endParaRPr lang="en-US" altLang="ja-JP" dirty="0"/>
          </a:p>
          <a:p>
            <a:pPr lvl="1"/>
            <a:r>
              <a:rPr kumimoji="1" lang="ja-JP" altLang="en-US" dirty="0"/>
              <a:t>　機能一覧　や　サブメニュー化なども検討</a:t>
            </a:r>
            <a:endParaRPr kumimoji="1" lang="en-US" altLang="ja-JP" dirty="0"/>
          </a:p>
          <a:p>
            <a:r>
              <a:rPr lang="ja-JP" altLang="en-US" dirty="0"/>
              <a:t>管理方法を考える</a:t>
            </a:r>
            <a:endParaRPr lang="en-US" altLang="ja-JP" dirty="0"/>
          </a:p>
          <a:p>
            <a:pPr lvl="1"/>
            <a:r>
              <a:rPr kumimoji="1" lang="ja-JP" altLang="en-US" dirty="0"/>
              <a:t>　画面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のコード化ルールを考える。</a:t>
            </a:r>
            <a:endParaRPr kumimoji="1" lang="en-US" altLang="ja-JP" dirty="0"/>
          </a:p>
          <a:p>
            <a:r>
              <a:rPr lang="ja-JP" altLang="en-US" dirty="0"/>
              <a:t>作成</a:t>
            </a:r>
            <a:r>
              <a:rPr kumimoji="1" lang="ja-JP" altLang="en-US" dirty="0"/>
              <a:t>方法を考える</a:t>
            </a:r>
            <a:endParaRPr kumimoji="1" lang="en-US" altLang="ja-JP" dirty="0"/>
          </a:p>
          <a:p>
            <a:pPr lvl="1"/>
            <a:r>
              <a:rPr lang="ja-JP" altLang="en-US"/>
              <a:t>　テキストエリア、チェックボックス、ラジオボタンの明確化やメッセージ表示など。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06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8F631-639D-4745-8732-4FF92D21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RUP</a:t>
            </a:r>
            <a:r>
              <a:rPr lang="ja-JP" altLang="en-US" dirty="0"/>
              <a:t>（</a:t>
            </a:r>
            <a:r>
              <a:rPr lang="en-US" altLang="ja-JP" dirty="0"/>
              <a:t>Rational Unified Process</a:t>
            </a:r>
            <a:r>
              <a:rPr lang="ja-JP" altLang="en-US" dirty="0"/>
              <a:t>）１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BFF663-8F20-467A-BE0B-DDDDB5DA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5A1674-3A96-4DE0-8586-D2C582641861}"/>
              </a:ext>
            </a:extLst>
          </p:cNvPr>
          <p:cNvSpPr txBox="1"/>
          <p:nvPr/>
        </p:nvSpPr>
        <p:spPr>
          <a:xfrm>
            <a:off x="583919" y="6455579"/>
            <a:ext cx="684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http://itpro.nikkeibp.co.jp/article/lecture/20070124/259501/?ST=print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C0D2A87-9368-40F2-B331-48AD26875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75712"/>
            <a:ext cx="8568952" cy="52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2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8F631-639D-4745-8732-4FF92D21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RUP</a:t>
            </a:r>
            <a:r>
              <a:rPr lang="ja-JP" altLang="en-US" dirty="0"/>
              <a:t>（</a:t>
            </a:r>
            <a:r>
              <a:rPr lang="en-US" altLang="ja-JP" dirty="0"/>
              <a:t>Rational Unified Process</a:t>
            </a:r>
            <a:r>
              <a:rPr lang="ja-JP" altLang="en-US" dirty="0"/>
              <a:t>）２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BFF663-8F20-467A-BE0B-DDDDB5DA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5A1674-3A96-4DE0-8586-D2C582641861}"/>
              </a:ext>
            </a:extLst>
          </p:cNvPr>
          <p:cNvSpPr txBox="1"/>
          <p:nvPr/>
        </p:nvSpPr>
        <p:spPr>
          <a:xfrm>
            <a:off x="583919" y="6455579"/>
            <a:ext cx="684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http://itpro.nikkeibp.co.jp/article/lecture/20070124/259501/?ST=print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84273086-54D4-4EF2-9D40-E2DB0AA82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602" y="1017235"/>
            <a:ext cx="7846853" cy="52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6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3D45EA-48B9-4AD7-A5FF-CC4E6F37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ユースケース概略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C767B4-943C-4B85-9D40-45B206DF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980729"/>
            <a:ext cx="7586402" cy="2029601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dirty="0"/>
              <a:t>利用者から見たシステムの振る舞い。</a:t>
            </a:r>
          </a:p>
          <a:p>
            <a:r>
              <a:rPr lang="ja-JP" altLang="en-US" b="1" u="sng" dirty="0"/>
              <a:t>アクタ（棒人間）</a:t>
            </a:r>
            <a:br>
              <a:rPr lang="ja-JP" altLang="en-US" dirty="0"/>
            </a:br>
            <a:r>
              <a:rPr lang="ja-JP" altLang="en-US" dirty="0"/>
              <a:t>システムのユーザーやシステムと情報のやり取りをする外部システム</a:t>
            </a:r>
          </a:p>
          <a:p>
            <a:r>
              <a:rPr lang="ja-JP" altLang="en-US" b="1" u="sng" dirty="0"/>
              <a:t>ユースケース</a:t>
            </a:r>
            <a:br>
              <a:rPr lang="ja-JP" altLang="en-US" dirty="0"/>
            </a:br>
            <a:r>
              <a:rPr lang="ja-JP" altLang="en-US" dirty="0"/>
              <a:t>アクターと関係付けられるシステムの機能を表す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CA9D0D-061E-473E-8EC8-EA9C85C2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1BF7295-D902-442C-8E66-A538CE21ED3A}"/>
              </a:ext>
            </a:extLst>
          </p:cNvPr>
          <p:cNvGrpSpPr/>
          <p:nvPr/>
        </p:nvGrpSpPr>
        <p:grpSpPr>
          <a:xfrm>
            <a:off x="539553" y="3284984"/>
            <a:ext cx="8208912" cy="2952328"/>
            <a:chOff x="2195736" y="4077072"/>
            <a:chExt cx="6540177" cy="2160241"/>
          </a:xfrm>
        </p:grpSpPr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id="{632C56E8-7337-4B49-995F-841EA662A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795" y="4104647"/>
              <a:ext cx="2575173" cy="2132666"/>
              <a:chOff x="431" y="1097"/>
              <a:chExt cx="2630" cy="2449"/>
            </a:xfrm>
          </p:grpSpPr>
          <p:sp>
            <p:nvSpPr>
              <p:cNvPr id="12" name="Oval 4">
                <a:extLst>
                  <a:ext uri="{FF2B5EF4-FFF2-40B4-BE49-F238E27FC236}">
                    <a16:creationId xmlns:a16="http://schemas.microsoft.com/office/drawing/2014/main" id="{E99CB901-0C8F-454E-A3DC-8C92F1810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" y="1164"/>
                <a:ext cx="182" cy="2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400" dirty="0"/>
              </a:p>
            </p:txBody>
          </p:sp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id="{C183FC92-C2C2-4570-88F4-70201F824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48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52DD469C-2967-458B-B852-D9168C70B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" y="1389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15" name="Line 7">
                <a:extLst>
                  <a:ext uri="{FF2B5EF4-FFF2-40B4-BE49-F238E27FC236}">
                    <a16:creationId xmlns:a16="http://schemas.microsoft.com/office/drawing/2014/main" id="{0022FCCC-649F-4B29-BA19-201ED710B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" y="1707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1B32E886-48DF-4DC0-8665-69B6F6BC9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" y="1707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09E988FC-C419-4777-9021-B1F123F095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1933"/>
                <a:ext cx="544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HGP明朝E" pitchFamily="18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ja-JP" altLang="en-US" sz="1400" dirty="0"/>
                  <a:t>利用者</a:t>
                </a:r>
              </a:p>
            </p:txBody>
          </p:sp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D1FE57CD-00E0-44B9-A2B3-CA700535F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97"/>
                <a:ext cx="1769" cy="244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ja-JP" altLang="en-US" sz="1400" dirty="0"/>
                  <a:t>座席予約システム</a:t>
                </a: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AB29C88E-2C22-4FCD-A58F-53A8DE3F9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1570"/>
                <a:ext cx="77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2E4F1009-C37E-43DE-920B-E0F85FA6C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1570"/>
                <a:ext cx="771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D7848941-82B3-4E88-821B-FCDD6F95F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1570"/>
                <a:ext cx="771" cy="1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 dirty="0"/>
              </a:p>
            </p:txBody>
          </p:sp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1652B0EA-8218-45B3-A1D0-F35D67756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480"/>
                <a:ext cx="1179" cy="40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ja-JP" altLang="en-US" sz="1400" dirty="0"/>
                  <a:t>空席確認</a:t>
                </a:r>
              </a:p>
            </p:txBody>
          </p:sp>
          <p:sp>
            <p:nvSpPr>
              <p:cNvPr id="23" name="Oval 12">
                <a:extLst>
                  <a:ext uri="{FF2B5EF4-FFF2-40B4-BE49-F238E27FC236}">
                    <a16:creationId xmlns:a16="http://schemas.microsoft.com/office/drawing/2014/main" id="{E944106B-E475-4C52-8A27-C6910E1A7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2159"/>
                <a:ext cx="1179" cy="40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ja-JP" altLang="en-US" sz="1400" dirty="0"/>
                  <a:t>座席予約</a:t>
                </a:r>
              </a:p>
            </p:txBody>
          </p:sp>
          <p:sp>
            <p:nvSpPr>
              <p:cNvPr id="24" name="Oval 13">
                <a:extLst>
                  <a:ext uri="{FF2B5EF4-FFF2-40B4-BE49-F238E27FC236}">
                    <a16:creationId xmlns:a16="http://schemas.microsoft.com/office/drawing/2014/main" id="{44F1558E-2539-4492-951B-A8E71EF8F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2840"/>
                <a:ext cx="1179" cy="40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ja-JP" altLang="en-US" sz="1400" dirty="0"/>
                  <a:t>予約取消</a:t>
                </a:r>
              </a:p>
            </p:txBody>
          </p:sp>
        </p:grpSp>
        <p:cxnSp>
          <p:nvCxnSpPr>
            <p:cNvPr id="8" name="直線矢印コネクタ 21">
              <a:extLst>
                <a:ext uri="{FF2B5EF4-FFF2-40B4-BE49-F238E27FC236}">
                  <a16:creationId xmlns:a16="http://schemas.microsoft.com/office/drawing/2014/main" id="{279F98A1-BB4E-464A-8D3F-09160821C7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71800" y="4365104"/>
              <a:ext cx="1080120" cy="50405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テキスト ボックス 22">
              <a:extLst>
                <a:ext uri="{FF2B5EF4-FFF2-40B4-BE49-F238E27FC236}">
                  <a16:creationId xmlns:a16="http://schemas.microsoft.com/office/drawing/2014/main" id="{B267E824-7B5A-4E43-BAF3-D836D82C2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4941168"/>
              <a:ext cx="1071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9pPr>
            </a:lstStyle>
            <a:p>
              <a:pPr eaLnBrk="1" hangingPunct="1"/>
              <a:r>
                <a:rPr lang="ja-JP" altLang="en-US" sz="1400" u="sng" dirty="0">
                  <a:solidFill>
                    <a:srgbClr val="FF0000"/>
                  </a:solidFill>
                </a:rPr>
                <a:t>アクタ</a:t>
              </a:r>
            </a:p>
          </p:txBody>
        </p:sp>
        <p:cxnSp>
          <p:nvCxnSpPr>
            <p:cNvPr id="10" name="直線矢印コネクタ 24">
              <a:extLst>
                <a:ext uri="{FF2B5EF4-FFF2-40B4-BE49-F238E27FC236}">
                  <a16:creationId xmlns:a16="http://schemas.microsoft.com/office/drawing/2014/main" id="{D87D82C3-A69A-4B72-8830-1802E72FD3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5796136" y="4365104"/>
              <a:ext cx="2000250" cy="85725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テキスト ボックス 26">
              <a:extLst>
                <a:ext uri="{FF2B5EF4-FFF2-40B4-BE49-F238E27FC236}">
                  <a16:creationId xmlns:a16="http://schemas.microsoft.com/office/drawing/2014/main" id="{FECB2F6D-6DE9-444C-BFF8-93AFC5FF8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4077072"/>
              <a:ext cx="1571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HGP明朝E" pitchFamily="18" charset="-128"/>
                </a:defRPr>
              </a:lvl9pPr>
            </a:lstStyle>
            <a:p>
              <a:pPr eaLnBrk="1" hangingPunct="1"/>
              <a:r>
                <a:rPr lang="ja-JP" altLang="en-US" sz="1400" dirty="0">
                  <a:solidFill>
                    <a:srgbClr val="FF0000"/>
                  </a:solidFill>
                </a:rPr>
                <a:t>ユースケース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2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C1B32-4315-4FC5-8503-1F599C57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ユースケースの作成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EC2245-615A-4138-91B4-F1A752842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ユースケースは機能の「粒度」をそろえる。</a:t>
            </a:r>
            <a:endParaRPr kumimoji="1" lang="en-US" altLang="ja-JP" dirty="0"/>
          </a:p>
          <a:p>
            <a:r>
              <a:rPr lang="ja-JP" altLang="en-US" dirty="0"/>
              <a:t>全体概略ユースケース　＞　機能別ユースケース</a:t>
            </a:r>
            <a:endParaRPr lang="en-US" altLang="ja-JP" dirty="0"/>
          </a:p>
          <a:p>
            <a:r>
              <a:rPr kumimoji="1" lang="ja-JP" altLang="en-US" dirty="0"/>
              <a:t>ユースケースごとに、ユースケース記述を記載する。</a:t>
            </a:r>
            <a:endParaRPr kumimoji="1" lang="en-US" altLang="ja-JP" dirty="0"/>
          </a:p>
          <a:p>
            <a:pPr lvl="1"/>
            <a:r>
              <a:rPr lang="en-US" altLang="ja-JP" dirty="0"/>
              <a:t>【</a:t>
            </a:r>
            <a:r>
              <a:rPr lang="ja-JP" altLang="en-US" dirty="0"/>
              <a:t>基本コース</a:t>
            </a:r>
            <a:r>
              <a:rPr lang="en-US" altLang="ja-JP" dirty="0"/>
              <a:t>】</a:t>
            </a:r>
            <a:r>
              <a:rPr lang="ja-JP" altLang="en-US" dirty="0"/>
              <a:t>という正常系のシナリオ</a:t>
            </a:r>
            <a:endParaRPr lang="en-US" altLang="ja-JP" dirty="0"/>
          </a:p>
          <a:p>
            <a:pPr lvl="1"/>
            <a:r>
              <a:rPr lang="en-US" altLang="ja-JP" dirty="0"/>
              <a:t>【</a:t>
            </a:r>
            <a:r>
              <a:rPr lang="ja-JP" altLang="en-US" dirty="0"/>
              <a:t>代替コース</a:t>
            </a:r>
            <a:r>
              <a:rPr lang="en-US" altLang="ja-JP" dirty="0"/>
              <a:t>】</a:t>
            </a:r>
            <a:r>
              <a:rPr lang="ja-JP" altLang="en-US" dirty="0"/>
              <a:t>という異常系・分岐系のシナリオ。</a:t>
            </a:r>
            <a:endParaRPr lang="en-US" altLang="ja-JP" dirty="0"/>
          </a:p>
          <a:p>
            <a:pPr marL="201168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7896D1-AD58-4996-ABA8-942F56C1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11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AA456-FA98-4DED-BA00-7BB6562A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　サンプル１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40B025-C569-4E4A-842E-76EB59F7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369BA0A8-9548-433C-B963-825E6C3980D4}"/>
              </a:ext>
            </a:extLst>
          </p:cNvPr>
          <p:cNvGrpSpPr>
            <a:grpSpLocks/>
          </p:cNvGrpSpPr>
          <p:nvPr/>
        </p:nvGrpSpPr>
        <p:grpSpPr bwMode="auto">
          <a:xfrm>
            <a:off x="1827192" y="1989559"/>
            <a:ext cx="288925" cy="863600"/>
            <a:chOff x="1162" y="3347"/>
            <a:chExt cx="182" cy="54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D7DE06-6782-40D6-B0E9-F542D7B04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D1E7FA34-9B55-45EC-97CC-4BE3D1426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0B04D23B-E590-40FD-ADF7-88E2AF1A3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205BD2F4-433F-47FE-8803-3759174F1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49A3B51-FE79-4DFE-B637-310B2B189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</p:grpSp>
      <p:sp>
        <p:nvSpPr>
          <p:cNvPr id="11" name="Text Box 11">
            <a:extLst>
              <a:ext uri="{FF2B5EF4-FFF2-40B4-BE49-F238E27FC236}">
                <a16:creationId xmlns:a16="http://schemas.microsoft.com/office/drawing/2014/main" id="{3B01FC15-A6CB-4EF9-9CA4-5A8F8BE6A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17" y="2853159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/>
              <a:t>消費者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F49E019A-A556-4117-BF2D-4B9B8266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2494384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商品を探す</a:t>
            </a:r>
          </a:p>
          <a:p>
            <a:pPr algn="ctr"/>
            <a:r>
              <a:rPr lang="ja-JP" altLang="en-US" sz="1600"/>
              <a:t>見る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999087DD-8DE2-4F1C-9F73-D4C34000C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3213521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商品をカートに</a:t>
            </a:r>
          </a:p>
          <a:p>
            <a:pPr algn="ctr"/>
            <a:r>
              <a:rPr lang="ja-JP" altLang="en-US" sz="1600"/>
              <a:t>入れる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2AC9D217-23B4-463B-B712-516CD2AA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3861221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注文</a:t>
            </a:r>
          </a:p>
          <a:p>
            <a:pPr algn="ctr"/>
            <a:r>
              <a:rPr lang="ja-JP" altLang="en-US" sz="1600"/>
              <a:t>決済する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541F7558-A8E8-40D3-9FC7-8B64556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4580359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送付先を</a:t>
            </a:r>
          </a:p>
          <a:p>
            <a:pPr algn="ctr"/>
            <a:r>
              <a:rPr lang="ja-JP" altLang="en-US" sz="1600"/>
              <a:t>指定する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71D2DA8A-5239-4A55-BD92-2BC4EF50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67" y="1845096"/>
            <a:ext cx="2276793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利用者登録</a:t>
            </a:r>
          </a:p>
          <a:p>
            <a:pPr algn="ctr"/>
            <a:r>
              <a:rPr lang="ja-JP" altLang="en-US" sz="1600"/>
              <a:t>する</a:t>
            </a: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770F58D1-87E3-4515-B70E-575CB23DA8D3}"/>
              </a:ext>
            </a:extLst>
          </p:cNvPr>
          <p:cNvGrpSpPr>
            <a:grpSpLocks/>
          </p:cNvGrpSpPr>
          <p:nvPr/>
        </p:nvGrpSpPr>
        <p:grpSpPr bwMode="auto">
          <a:xfrm>
            <a:off x="7235403" y="3250033"/>
            <a:ext cx="288925" cy="863600"/>
            <a:chOff x="1162" y="3347"/>
            <a:chExt cx="182" cy="544"/>
          </a:xfrm>
        </p:grpSpPr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9D4A239C-DCB2-43D0-B585-8D37903B1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40E2A7AE-2629-420A-84B1-4C97CDD0F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6B537DE5-E2BD-421F-92AB-936368FEA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886576C1-C3CC-49D8-94CC-A5B79639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AEF3D05A-D5A4-4864-8E0C-78C239F38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/>
            </a:p>
          </p:txBody>
        </p:sp>
      </p:grpSp>
      <p:sp>
        <p:nvSpPr>
          <p:cNvPr id="23" name="Text Box 24">
            <a:extLst>
              <a:ext uri="{FF2B5EF4-FFF2-40B4-BE49-F238E27FC236}">
                <a16:creationId xmlns:a16="http://schemas.microsoft.com/office/drawing/2014/main" id="{A79188D0-FCE0-48EA-BFD0-596041821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709" y="4295418"/>
            <a:ext cx="13612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1600"/>
              <a:t>決済サービス</a:t>
            </a:r>
          </a:p>
          <a:p>
            <a:pPr algn="ctr"/>
            <a:r>
              <a:rPr lang="ja-JP" altLang="en-US" sz="1600"/>
              <a:t>業者</a:t>
            </a:r>
          </a:p>
        </p:txBody>
      </p:sp>
      <p:cxnSp>
        <p:nvCxnSpPr>
          <p:cNvPr id="24" name="AutoShape 27">
            <a:extLst>
              <a:ext uri="{FF2B5EF4-FFF2-40B4-BE49-F238E27FC236}">
                <a16:creationId xmlns:a16="http://schemas.microsoft.com/office/drawing/2014/main" id="{53820ED9-D658-4322-9A8F-05B74C57A9D5}"/>
              </a:ext>
            </a:extLst>
          </p:cNvPr>
          <p:cNvCxnSpPr>
            <a:cxnSpLocks noChangeShapeType="1"/>
            <a:stCxn id="10" idx="1"/>
            <a:endCxn id="16" idx="2"/>
          </p:cNvCxnSpPr>
          <p:nvPr/>
        </p:nvCxnSpPr>
        <p:spPr bwMode="auto">
          <a:xfrm flipV="1">
            <a:off x="2116117" y="2097509"/>
            <a:ext cx="1619250" cy="3238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8">
            <a:extLst>
              <a:ext uri="{FF2B5EF4-FFF2-40B4-BE49-F238E27FC236}">
                <a16:creationId xmlns:a16="http://schemas.microsoft.com/office/drawing/2014/main" id="{FB49AE40-9003-4E06-BC1F-8402D92B8F02}"/>
              </a:ext>
            </a:extLst>
          </p:cNvPr>
          <p:cNvCxnSpPr>
            <a:cxnSpLocks noChangeShapeType="1"/>
            <a:stCxn id="10" idx="1"/>
            <a:endCxn id="12" idx="2"/>
          </p:cNvCxnSpPr>
          <p:nvPr/>
        </p:nvCxnSpPr>
        <p:spPr bwMode="auto">
          <a:xfrm>
            <a:off x="2116117" y="2421360"/>
            <a:ext cx="1619250" cy="325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9">
            <a:extLst>
              <a:ext uri="{FF2B5EF4-FFF2-40B4-BE49-F238E27FC236}">
                <a16:creationId xmlns:a16="http://schemas.microsoft.com/office/drawing/2014/main" id="{D3065BBC-6485-426C-904F-530F76F2F5E0}"/>
              </a:ext>
            </a:extLst>
          </p:cNvPr>
          <p:cNvCxnSpPr>
            <a:cxnSpLocks noChangeShapeType="1"/>
            <a:stCxn id="10" idx="1"/>
            <a:endCxn id="13" idx="2"/>
          </p:cNvCxnSpPr>
          <p:nvPr/>
        </p:nvCxnSpPr>
        <p:spPr bwMode="auto">
          <a:xfrm>
            <a:off x="2116117" y="2421360"/>
            <a:ext cx="1619250" cy="1044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30">
            <a:extLst>
              <a:ext uri="{FF2B5EF4-FFF2-40B4-BE49-F238E27FC236}">
                <a16:creationId xmlns:a16="http://schemas.microsoft.com/office/drawing/2014/main" id="{10A69F20-B6C3-4FE3-9EE6-CA95070540A8}"/>
              </a:ext>
            </a:extLst>
          </p:cNvPr>
          <p:cNvCxnSpPr>
            <a:cxnSpLocks noChangeShapeType="1"/>
            <a:stCxn id="10" idx="1"/>
            <a:endCxn id="14" idx="2"/>
          </p:cNvCxnSpPr>
          <p:nvPr/>
        </p:nvCxnSpPr>
        <p:spPr bwMode="auto">
          <a:xfrm>
            <a:off x="2116117" y="2421360"/>
            <a:ext cx="1619250" cy="16922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31">
            <a:extLst>
              <a:ext uri="{FF2B5EF4-FFF2-40B4-BE49-F238E27FC236}">
                <a16:creationId xmlns:a16="http://schemas.microsoft.com/office/drawing/2014/main" id="{2630BDC2-7CDF-4033-A96F-CE593FBACDC9}"/>
              </a:ext>
            </a:extLst>
          </p:cNvPr>
          <p:cNvCxnSpPr>
            <a:cxnSpLocks noChangeShapeType="1"/>
            <a:stCxn id="10" idx="1"/>
            <a:endCxn id="15" idx="2"/>
          </p:cNvCxnSpPr>
          <p:nvPr/>
        </p:nvCxnSpPr>
        <p:spPr bwMode="auto">
          <a:xfrm>
            <a:off x="2116117" y="2421360"/>
            <a:ext cx="1619250" cy="2411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32">
            <a:extLst>
              <a:ext uri="{FF2B5EF4-FFF2-40B4-BE49-F238E27FC236}">
                <a16:creationId xmlns:a16="http://schemas.microsoft.com/office/drawing/2014/main" id="{FFD93A05-37D6-42FB-8D71-5D13B907523C}"/>
              </a:ext>
            </a:extLst>
          </p:cNvPr>
          <p:cNvCxnSpPr>
            <a:cxnSpLocks noChangeShapeType="1"/>
            <a:stCxn id="22" idx="0"/>
            <a:endCxn id="14" idx="6"/>
          </p:cNvCxnSpPr>
          <p:nvPr/>
        </p:nvCxnSpPr>
        <p:spPr bwMode="auto">
          <a:xfrm flipH="1">
            <a:off x="6012160" y="3681833"/>
            <a:ext cx="1223243" cy="4318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79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AA456-FA98-4DED-BA00-7BB6562A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　サンプル２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40B025-C569-4E4A-842E-76EB59F7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grpSp>
        <p:nvGrpSpPr>
          <p:cNvPr id="30" name="Group 33">
            <a:extLst>
              <a:ext uri="{FF2B5EF4-FFF2-40B4-BE49-F238E27FC236}">
                <a16:creationId xmlns:a16="http://schemas.microsoft.com/office/drawing/2014/main" id="{99ECC764-1DD7-4234-AE88-5F54DBC6DCCE}"/>
              </a:ext>
            </a:extLst>
          </p:cNvPr>
          <p:cNvGrpSpPr>
            <a:grpSpLocks/>
          </p:cNvGrpSpPr>
          <p:nvPr/>
        </p:nvGrpSpPr>
        <p:grpSpPr bwMode="auto">
          <a:xfrm>
            <a:off x="1279748" y="2060848"/>
            <a:ext cx="389831" cy="863600"/>
            <a:chOff x="1162" y="3347"/>
            <a:chExt cx="182" cy="544"/>
          </a:xfrm>
        </p:grpSpPr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878C40DA-6CE4-41DA-9A6F-2B2F41AA2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4CB917F2-3860-40E3-B729-46595A5CE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36">
              <a:extLst>
                <a:ext uri="{FF2B5EF4-FFF2-40B4-BE49-F238E27FC236}">
                  <a16:creationId xmlns:a16="http://schemas.microsoft.com/office/drawing/2014/main" id="{073F2DAF-0379-4B74-9A1F-129F3B9F7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37">
              <a:extLst>
                <a:ext uri="{FF2B5EF4-FFF2-40B4-BE49-F238E27FC236}">
                  <a16:creationId xmlns:a16="http://schemas.microsoft.com/office/drawing/2014/main" id="{D0BBFF0A-233B-49BE-9B59-8DE76E440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38">
              <a:extLst>
                <a:ext uri="{FF2B5EF4-FFF2-40B4-BE49-F238E27FC236}">
                  <a16:creationId xmlns:a16="http://schemas.microsoft.com/office/drawing/2014/main" id="{222C4922-BE65-45B3-B64F-84AA83885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" name="Text Box 39">
            <a:extLst>
              <a:ext uri="{FF2B5EF4-FFF2-40B4-BE49-F238E27FC236}">
                <a16:creationId xmlns:a16="http://schemas.microsoft.com/office/drawing/2014/main" id="{290DA42C-648C-4228-9D43-249603F0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86" y="2950462"/>
            <a:ext cx="1536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商品管理</a:t>
            </a:r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FC605F77-EF4A-4017-B9ED-0B8266971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49" y="1452063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注文をチェック</a:t>
            </a:r>
          </a:p>
          <a:p>
            <a:pPr algn="ctr"/>
            <a:r>
              <a:rPr lang="ja-JP" altLang="en-US"/>
              <a:t>する</a:t>
            </a:r>
          </a:p>
        </p:txBody>
      </p:sp>
      <p:sp>
        <p:nvSpPr>
          <p:cNvPr id="38" name="Oval 41">
            <a:extLst>
              <a:ext uri="{FF2B5EF4-FFF2-40B4-BE49-F238E27FC236}">
                <a16:creationId xmlns:a16="http://schemas.microsoft.com/office/drawing/2014/main" id="{51944261-CF50-4542-959F-87ED5772C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54" y="2463574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出荷を指示する</a:t>
            </a:r>
          </a:p>
        </p:txBody>
      </p:sp>
      <p:sp>
        <p:nvSpPr>
          <p:cNvPr id="39" name="Oval 42">
            <a:extLst>
              <a:ext uri="{FF2B5EF4-FFF2-40B4-BE49-F238E27FC236}">
                <a16:creationId xmlns:a16="http://schemas.microsoft.com/office/drawing/2014/main" id="{A1891664-6041-4F0E-98DB-51A0AC32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54" y="3356247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商品を登録・</a:t>
            </a:r>
          </a:p>
          <a:p>
            <a:pPr algn="ctr"/>
            <a:r>
              <a:rPr lang="ja-JP" altLang="en-US"/>
              <a:t>削除する</a:t>
            </a:r>
          </a:p>
        </p:txBody>
      </p:sp>
      <p:sp>
        <p:nvSpPr>
          <p:cNvPr id="40" name="Oval 43">
            <a:extLst>
              <a:ext uri="{FF2B5EF4-FFF2-40B4-BE49-F238E27FC236}">
                <a16:creationId xmlns:a16="http://schemas.microsoft.com/office/drawing/2014/main" id="{7CE90985-C42F-4DBA-A320-2E9A610A1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103" y="4145646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顧客情報を</a:t>
            </a:r>
          </a:p>
          <a:p>
            <a:pPr algn="ctr"/>
            <a:r>
              <a:rPr lang="ja-JP" altLang="en-US"/>
              <a:t>管理する</a:t>
            </a:r>
          </a:p>
        </p:txBody>
      </p:sp>
      <p:sp>
        <p:nvSpPr>
          <p:cNvPr id="41" name="Oval 44">
            <a:extLst>
              <a:ext uri="{FF2B5EF4-FFF2-40B4-BE49-F238E27FC236}">
                <a16:creationId xmlns:a16="http://schemas.microsoft.com/office/drawing/2014/main" id="{B104B1DB-7A5A-40FE-9C17-767909295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187" y="5079716"/>
            <a:ext cx="2369394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経理システムに</a:t>
            </a:r>
          </a:p>
          <a:p>
            <a:pPr algn="ctr"/>
            <a:r>
              <a:rPr lang="ja-JP" altLang="en-US"/>
              <a:t>接続する</a:t>
            </a:r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2443E4AA-F9A8-4F52-933B-2B0CDB5D295E}"/>
              </a:ext>
            </a:extLst>
          </p:cNvPr>
          <p:cNvGrpSpPr>
            <a:grpSpLocks/>
          </p:cNvGrpSpPr>
          <p:nvPr/>
        </p:nvGrpSpPr>
        <p:grpSpPr bwMode="auto">
          <a:xfrm>
            <a:off x="1279748" y="3500710"/>
            <a:ext cx="389831" cy="863600"/>
            <a:chOff x="1162" y="3347"/>
            <a:chExt cx="182" cy="544"/>
          </a:xfrm>
        </p:grpSpPr>
        <p:sp>
          <p:nvSpPr>
            <p:cNvPr id="43" name="Oval 46">
              <a:extLst>
                <a:ext uri="{FF2B5EF4-FFF2-40B4-BE49-F238E27FC236}">
                  <a16:creationId xmlns:a16="http://schemas.microsoft.com/office/drawing/2014/main" id="{FCDF7F35-893B-4247-A7E5-EE049EBBA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BD8E958A-8FE6-4E63-AAB9-94A6163E1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B0C6D7EC-DE6A-493B-BE26-BD113F8F43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1D0FAA71-88E7-4134-94FC-B8F062C07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50">
              <a:extLst>
                <a:ext uri="{FF2B5EF4-FFF2-40B4-BE49-F238E27FC236}">
                  <a16:creationId xmlns:a16="http://schemas.microsoft.com/office/drawing/2014/main" id="{2016D973-F58A-483B-B870-5833ECABD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" name="Text Box 51">
            <a:extLst>
              <a:ext uri="{FF2B5EF4-FFF2-40B4-BE49-F238E27FC236}">
                <a16:creationId xmlns:a16="http://schemas.microsoft.com/office/drawing/2014/main" id="{7F88BEAE-9E2A-41AD-A929-3CF20D54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77" y="4298194"/>
            <a:ext cx="1536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営業担当</a:t>
            </a:r>
          </a:p>
        </p:txBody>
      </p:sp>
      <p:grpSp>
        <p:nvGrpSpPr>
          <p:cNvPr id="49" name="Group 52">
            <a:extLst>
              <a:ext uri="{FF2B5EF4-FFF2-40B4-BE49-F238E27FC236}">
                <a16:creationId xmlns:a16="http://schemas.microsoft.com/office/drawing/2014/main" id="{9501CA2C-40CC-4FCD-84A5-AC57F1D7AD7B}"/>
              </a:ext>
            </a:extLst>
          </p:cNvPr>
          <p:cNvGrpSpPr>
            <a:grpSpLocks/>
          </p:cNvGrpSpPr>
          <p:nvPr/>
        </p:nvGrpSpPr>
        <p:grpSpPr bwMode="auto">
          <a:xfrm>
            <a:off x="1284510" y="4797698"/>
            <a:ext cx="389831" cy="863600"/>
            <a:chOff x="1162" y="3347"/>
            <a:chExt cx="182" cy="544"/>
          </a:xfrm>
        </p:grpSpPr>
        <p:sp>
          <p:nvSpPr>
            <p:cNvPr id="50" name="Oval 53">
              <a:extLst>
                <a:ext uri="{FF2B5EF4-FFF2-40B4-BE49-F238E27FC236}">
                  <a16:creationId xmlns:a16="http://schemas.microsoft.com/office/drawing/2014/main" id="{A2584571-74DE-445C-B3A1-4D387440E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Line 54">
              <a:extLst>
                <a:ext uri="{FF2B5EF4-FFF2-40B4-BE49-F238E27FC236}">
                  <a16:creationId xmlns:a16="http://schemas.microsoft.com/office/drawing/2014/main" id="{392810DE-2953-47DC-88B1-456C10165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55">
              <a:extLst>
                <a:ext uri="{FF2B5EF4-FFF2-40B4-BE49-F238E27FC236}">
                  <a16:creationId xmlns:a16="http://schemas.microsoft.com/office/drawing/2014/main" id="{307BABE0-5083-427F-8BA7-A9A2E3842C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56">
              <a:extLst>
                <a:ext uri="{FF2B5EF4-FFF2-40B4-BE49-F238E27FC236}">
                  <a16:creationId xmlns:a16="http://schemas.microsoft.com/office/drawing/2014/main" id="{18ABEFCE-43F8-4636-871E-64CD1E5BC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57">
              <a:extLst>
                <a:ext uri="{FF2B5EF4-FFF2-40B4-BE49-F238E27FC236}">
                  <a16:creationId xmlns:a16="http://schemas.microsoft.com/office/drawing/2014/main" id="{E5D59CD3-7B84-440D-8513-0B53ED792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5" name="Text Box 58">
            <a:extLst>
              <a:ext uri="{FF2B5EF4-FFF2-40B4-BE49-F238E27FC236}">
                <a16:creationId xmlns:a16="http://schemas.microsoft.com/office/drawing/2014/main" id="{9205D3A9-64FE-4E10-9784-C806E5EA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87" y="5659678"/>
            <a:ext cx="2028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システム担当</a:t>
            </a:r>
          </a:p>
        </p:txBody>
      </p:sp>
      <p:cxnSp>
        <p:nvCxnSpPr>
          <p:cNvPr id="56" name="AutoShape 59">
            <a:extLst>
              <a:ext uri="{FF2B5EF4-FFF2-40B4-BE49-F238E27FC236}">
                <a16:creationId xmlns:a16="http://schemas.microsoft.com/office/drawing/2014/main" id="{19CFF85D-C8A3-4D7C-945C-3DEF94E94EBE}"/>
              </a:ext>
            </a:extLst>
          </p:cNvPr>
          <p:cNvCxnSpPr>
            <a:cxnSpLocks noChangeShapeType="1"/>
            <a:stCxn id="35" idx="1"/>
            <a:endCxn id="37" idx="2"/>
          </p:cNvCxnSpPr>
          <p:nvPr/>
        </p:nvCxnSpPr>
        <p:spPr bwMode="auto">
          <a:xfrm flipV="1">
            <a:off x="1669579" y="1812426"/>
            <a:ext cx="1619770" cy="6802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60">
            <a:extLst>
              <a:ext uri="{FF2B5EF4-FFF2-40B4-BE49-F238E27FC236}">
                <a16:creationId xmlns:a16="http://schemas.microsoft.com/office/drawing/2014/main" id="{418C892C-1D5B-401C-B238-0655D7CE78A4}"/>
              </a:ext>
            </a:extLst>
          </p:cNvPr>
          <p:cNvCxnSpPr>
            <a:cxnSpLocks noChangeShapeType="1"/>
            <a:stCxn id="35" idx="1"/>
            <a:endCxn id="38" idx="2"/>
          </p:cNvCxnSpPr>
          <p:nvPr/>
        </p:nvCxnSpPr>
        <p:spPr bwMode="auto">
          <a:xfrm>
            <a:off x="1669579" y="2492649"/>
            <a:ext cx="1683575" cy="33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61">
            <a:extLst>
              <a:ext uri="{FF2B5EF4-FFF2-40B4-BE49-F238E27FC236}">
                <a16:creationId xmlns:a16="http://schemas.microsoft.com/office/drawing/2014/main" id="{2E9FE410-BDD5-4663-8717-05F602D748D5}"/>
              </a:ext>
            </a:extLst>
          </p:cNvPr>
          <p:cNvCxnSpPr>
            <a:cxnSpLocks noChangeShapeType="1"/>
            <a:stCxn id="35" idx="1"/>
            <a:endCxn id="39" idx="2"/>
          </p:cNvCxnSpPr>
          <p:nvPr/>
        </p:nvCxnSpPr>
        <p:spPr bwMode="auto">
          <a:xfrm>
            <a:off x="1669579" y="2492649"/>
            <a:ext cx="1683575" cy="12239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62">
            <a:extLst>
              <a:ext uri="{FF2B5EF4-FFF2-40B4-BE49-F238E27FC236}">
                <a16:creationId xmlns:a16="http://schemas.microsoft.com/office/drawing/2014/main" id="{702984C9-6051-4748-AEF7-AED0E5738277}"/>
              </a:ext>
            </a:extLst>
          </p:cNvPr>
          <p:cNvCxnSpPr>
            <a:cxnSpLocks noChangeShapeType="1"/>
            <a:stCxn id="47" idx="1"/>
            <a:endCxn id="40" idx="2"/>
          </p:cNvCxnSpPr>
          <p:nvPr/>
        </p:nvCxnSpPr>
        <p:spPr bwMode="auto">
          <a:xfrm>
            <a:off x="1669579" y="3932511"/>
            <a:ext cx="1717524" cy="5734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63">
            <a:extLst>
              <a:ext uri="{FF2B5EF4-FFF2-40B4-BE49-F238E27FC236}">
                <a16:creationId xmlns:a16="http://schemas.microsoft.com/office/drawing/2014/main" id="{F318A51A-A4E5-4554-8225-CEB30242D62B}"/>
              </a:ext>
            </a:extLst>
          </p:cNvPr>
          <p:cNvCxnSpPr>
            <a:cxnSpLocks noChangeShapeType="1"/>
            <a:stCxn id="54" idx="1"/>
            <a:endCxn id="41" idx="2"/>
          </p:cNvCxnSpPr>
          <p:nvPr/>
        </p:nvCxnSpPr>
        <p:spPr bwMode="auto">
          <a:xfrm>
            <a:off x="1674341" y="5229499"/>
            <a:ext cx="1675846" cy="210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1" name="Group 64">
            <a:extLst>
              <a:ext uri="{FF2B5EF4-FFF2-40B4-BE49-F238E27FC236}">
                <a16:creationId xmlns:a16="http://schemas.microsoft.com/office/drawing/2014/main" id="{6A2EA941-DC42-4C1E-9692-0FBCF35B69D5}"/>
              </a:ext>
            </a:extLst>
          </p:cNvPr>
          <p:cNvGrpSpPr>
            <a:grpSpLocks/>
          </p:cNvGrpSpPr>
          <p:nvPr/>
        </p:nvGrpSpPr>
        <p:grpSpPr bwMode="auto">
          <a:xfrm>
            <a:off x="7278513" y="2205310"/>
            <a:ext cx="389831" cy="863600"/>
            <a:chOff x="1162" y="3347"/>
            <a:chExt cx="182" cy="544"/>
          </a:xfrm>
        </p:grpSpPr>
        <p:sp>
          <p:nvSpPr>
            <p:cNvPr id="62" name="Oval 65">
              <a:extLst>
                <a:ext uri="{FF2B5EF4-FFF2-40B4-BE49-F238E27FC236}">
                  <a16:creationId xmlns:a16="http://schemas.microsoft.com/office/drawing/2014/main" id="{F8BF1955-96CC-4C3A-9307-F17FF898D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Line 66">
              <a:extLst>
                <a:ext uri="{FF2B5EF4-FFF2-40B4-BE49-F238E27FC236}">
                  <a16:creationId xmlns:a16="http://schemas.microsoft.com/office/drawing/2014/main" id="{79841B88-84BC-4515-BECE-A51F565B0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67">
              <a:extLst>
                <a:ext uri="{FF2B5EF4-FFF2-40B4-BE49-F238E27FC236}">
                  <a16:creationId xmlns:a16="http://schemas.microsoft.com/office/drawing/2014/main" id="{DA18CF32-F529-4C4A-B019-2837B0426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68">
              <a:extLst>
                <a:ext uri="{FF2B5EF4-FFF2-40B4-BE49-F238E27FC236}">
                  <a16:creationId xmlns:a16="http://schemas.microsoft.com/office/drawing/2014/main" id="{37604FFD-6654-44D2-956B-14C13300E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Line 69">
              <a:extLst>
                <a:ext uri="{FF2B5EF4-FFF2-40B4-BE49-F238E27FC236}">
                  <a16:creationId xmlns:a16="http://schemas.microsoft.com/office/drawing/2014/main" id="{10B6ED3C-BBD5-4EA7-9304-DFC382EB0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7" name="Text Box 70">
            <a:extLst>
              <a:ext uri="{FF2B5EF4-FFF2-40B4-BE49-F238E27FC236}">
                <a16:creationId xmlns:a16="http://schemas.microsoft.com/office/drawing/2014/main" id="{3F6F202C-E37C-4DAC-89DA-D87DD181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303" y="3189867"/>
            <a:ext cx="1536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/>
              <a:t>物流業者</a:t>
            </a:r>
          </a:p>
        </p:txBody>
      </p:sp>
      <p:cxnSp>
        <p:nvCxnSpPr>
          <p:cNvPr id="68" name="AutoShape 71">
            <a:extLst>
              <a:ext uri="{FF2B5EF4-FFF2-40B4-BE49-F238E27FC236}">
                <a16:creationId xmlns:a16="http://schemas.microsoft.com/office/drawing/2014/main" id="{3022836D-6A50-4287-A9B7-50FB0AA6CA14}"/>
              </a:ext>
            </a:extLst>
          </p:cNvPr>
          <p:cNvCxnSpPr>
            <a:cxnSpLocks noChangeShapeType="1"/>
            <a:stCxn id="38" idx="6"/>
            <a:endCxn id="66" idx="0"/>
          </p:cNvCxnSpPr>
          <p:nvPr/>
        </p:nvCxnSpPr>
        <p:spPr bwMode="auto">
          <a:xfrm flipV="1">
            <a:off x="5722548" y="2637110"/>
            <a:ext cx="1555965" cy="1868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9" name="Group 72">
            <a:extLst>
              <a:ext uri="{FF2B5EF4-FFF2-40B4-BE49-F238E27FC236}">
                <a16:creationId xmlns:a16="http://schemas.microsoft.com/office/drawing/2014/main" id="{76C7E969-B7AF-48B3-A993-1C27E33CB281}"/>
              </a:ext>
            </a:extLst>
          </p:cNvPr>
          <p:cNvGrpSpPr>
            <a:grpSpLocks/>
          </p:cNvGrpSpPr>
          <p:nvPr/>
        </p:nvGrpSpPr>
        <p:grpSpPr bwMode="auto">
          <a:xfrm>
            <a:off x="7278513" y="4726260"/>
            <a:ext cx="389831" cy="863600"/>
            <a:chOff x="1162" y="3347"/>
            <a:chExt cx="182" cy="544"/>
          </a:xfrm>
        </p:grpSpPr>
        <p:sp>
          <p:nvSpPr>
            <p:cNvPr id="70" name="Oval 73">
              <a:extLst>
                <a:ext uri="{FF2B5EF4-FFF2-40B4-BE49-F238E27FC236}">
                  <a16:creationId xmlns:a16="http://schemas.microsoft.com/office/drawing/2014/main" id="{54D509E9-4B35-4626-A30E-61FB21C9C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34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" name="Line 74">
              <a:extLst>
                <a:ext uri="{FF2B5EF4-FFF2-40B4-BE49-F238E27FC236}">
                  <a16:creationId xmlns:a16="http://schemas.microsoft.com/office/drawing/2014/main" id="{3BD2C149-B1DF-417B-A421-53EAE412A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52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Line 75">
              <a:extLst>
                <a:ext uri="{FF2B5EF4-FFF2-40B4-BE49-F238E27FC236}">
                  <a16:creationId xmlns:a16="http://schemas.microsoft.com/office/drawing/2014/main" id="{5D6B5E88-1A57-47E0-A939-AA6C9350C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Line 76">
              <a:extLst>
                <a:ext uri="{FF2B5EF4-FFF2-40B4-BE49-F238E27FC236}">
                  <a16:creationId xmlns:a16="http://schemas.microsoft.com/office/drawing/2014/main" id="{42D1A373-4722-4B6C-B794-BDBB5F6AB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75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Line 77">
              <a:extLst>
                <a:ext uri="{FF2B5EF4-FFF2-40B4-BE49-F238E27FC236}">
                  <a16:creationId xmlns:a16="http://schemas.microsoft.com/office/drawing/2014/main" id="{7C8C3410-0E8D-4321-BC59-62F5B259A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" y="36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5" name="Text Box 78">
            <a:extLst>
              <a:ext uri="{FF2B5EF4-FFF2-40B4-BE49-F238E27FC236}">
                <a16:creationId xmlns:a16="http://schemas.microsoft.com/office/drawing/2014/main" id="{6D8847D8-BA9D-4CEE-A14A-716D920F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207" y="5655491"/>
            <a:ext cx="2028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/>
              <a:t>経理システム</a:t>
            </a:r>
          </a:p>
        </p:txBody>
      </p:sp>
      <p:cxnSp>
        <p:nvCxnSpPr>
          <p:cNvPr id="76" name="AutoShape 79">
            <a:extLst>
              <a:ext uri="{FF2B5EF4-FFF2-40B4-BE49-F238E27FC236}">
                <a16:creationId xmlns:a16="http://schemas.microsoft.com/office/drawing/2014/main" id="{8DA1A291-64C1-4F56-B62B-ABCFB6471D58}"/>
              </a:ext>
            </a:extLst>
          </p:cNvPr>
          <p:cNvCxnSpPr>
            <a:cxnSpLocks noChangeShapeType="1"/>
            <a:stCxn id="41" idx="6"/>
            <a:endCxn id="74" idx="0"/>
          </p:cNvCxnSpPr>
          <p:nvPr/>
        </p:nvCxnSpPr>
        <p:spPr bwMode="auto">
          <a:xfrm flipV="1">
            <a:off x="5719581" y="5158060"/>
            <a:ext cx="1558932" cy="2820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526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38EBA-3128-4E96-AD13-E18B88D3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ユースケース記述　（１）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7EABEE5E-008E-4443-BB93-B869CA76ABD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196752"/>
          <a:ext cx="8352928" cy="4372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0368">
                  <a:extLst>
                    <a:ext uri="{9D8B030D-6E8A-4147-A177-3AD203B41FA5}">
                      <a16:colId xmlns:a16="http://schemas.microsoft.com/office/drawing/2014/main" val="454528529"/>
                    </a:ext>
                  </a:extLst>
                </a:gridCol>
                <a:gridCol w="6012560">
                  <a:extLst>
                    <a:ext uri="{9D8B030D-6E8A-4147-A177-3AD203B41FA5}">
                      <a16:colId xmlns:a16="http://schemas.microsoft.com/office/drawing/2014/main" val="4005094998"/>
                    </a:ext>
                  </a:extLst>
                </a:gridCol>
              </a:tblGrid>
              <a:tr h="8988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ユースケース</a:t>
                      </a:r>
                      <a:endParaRPr lang="en-US" altLang="ja-JP" sz="24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ja-JP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番号</a:t>
                      </a:r>
                      <a:endParaRPr lang="ja-JP" altLang="en-US" sz="2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  <a:latin typeface="+mn-ea"/>
                          <a:ea typeface="+mn-ea"/>
                        </a:rPr>
                        <a:t>9999_01</a:t>
                      </a:r>
                      <a:endParaRPr lang="en-US" altLang="ja-JP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887627"/>
                  </a:ext>
                </a:extLst>
              </a:tr>
              <a:tr h="89888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1" u="none" strike="noStrike">
                          <a:effectLst/>
                          <a:latin typeface="+mn-ea"/>
                          <a:ea typeface="+mn-ea"/>
                        </a:rPr>
                        <a:t>ユースケース名</a:t>
                      </a:r>
                      <a:endParaRPr lang="ja-JP" altLang="en-US" sz="24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  <a:latin typeface="+mn-ea"/>
                          <a:ea typeface="+mn-ea"/>
                        </a:rPr>
                        <a:t>お客様の商品検索</a:t>
                      </a:r>
                      <a:endParaRPr lang="ja-JP" altLang="en-US" sz="2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368670"/>
                  </a:ext>
                </a:extLst>
              </a:tr>
              <a:tr h="362476"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2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599816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>
                          <a:effectLst/>
                          <a:latin typeface="+mn-ea"/>
                          <a:ea typeface="+mn-ea"/>
                        </a:rPr>
                        <a:t>関係者／アクター</a:t>
                      </a:r>
                      <a:endParaRPr lang="ja-JP" altLang="en-US" sz="24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+mn-ea"/>
                          <a:ea typeface="+mn-ea"/>
                        </a:rPr>
                        <a:t>一般消費者（お客様）</a:t>
                      </a:r>
                      <a:endParaRPr lang="ja-JP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621720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>
                          <a:effectLst/>
                          <a:latin typeface="+mn-ea"/>
                          <a:ea typeface="+mn-ea"/>
                        </a:rPr>
                        <a:t>実行のきっかけ</a:t>
                      </a:r>
                      <a:endParaRPr lang="ja-JP" altLang="en-US" sz="24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  <a:latin typeface="+mn-ea"/>
                          <a:ea typeface="+mn-ea"/>
                        </a:rPr>
                        <a:t>お客様が商品を探そうとする</a:t>
                      </a:r>
                      <a:endParaRPr lang="ja-JP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12194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>
                          <a:effectLst/>
                          <a:latin typeface="+mn-ea"/>
                          <a:ea typeface="+mn-ea"/>
                        </a:rPr>
                        <a:t>事前条件</a:t>
                      </a:r>
                      <a:endParaRPr lang="ja-JP" altLang="en-US" sz="2400" b="1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  <a:latin typeface="+mn-ea"/>
                          <a:ea typeface="+mn-ea"/>
                        </a:rPr>
                        <a:t>お客様はショップシステムにログインしている</a:t>
                      </a:r>
                      <a:endParaRPr lang="ja-JP" altLang="en-US" sz="2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507147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成功時状態</a:t>
                      </a:r>
                      <a:endParaRPr lang="ja-JP" altLang="en-US" sz="2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  <a:latin typeface="+mn-ea"/>
                          <a:ea typeface="+mn-ea"/>
                        </a:rPr>
                        <a:t>お客様が望む商品の一覧表が表示されている</a:t>
                      </a:r>
                      <a:endParaRPr lang="ja-JP" altLang="en-US" sz="2400" b="0" i="0" u="none" strike="noStrike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672627"/>
                  </a:ext>
                </a:extLst>
              </a:tr>
              <a:tr h="43997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失敗時保証状態</a:t>
                      </a:r>
                      <a:endParaRPr lang="zh-TW" altLang="en-US" sz="24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  <a:latin typeface="+mn-ea"/>
                          <a:ea typeface="+mn-ea"/>
                        </a:rPr>
                        <a:t>エラー画面が表示され、トップページに戻る</a:t>
                      </a:r>
                      <a:endParaRPr lang="ja-JP" altLang="en-US" sz="2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41889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F11DC5-C74B-4261-8C11-DFF2E622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682132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724</TotalTime>
  <Words>498</Words>
  <Application>Microsoft Office PowerPoint</Application>
  <PresentationFormat>画面に合わせる (4:3)</PresentationFormat>
  <Paragraphs>152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HGP明朝E</vt:lpstr>
      <vt:lpstr>ＭＳ Ｐゴシック</vt:lpstr>
      <vt:lpstr>Arial</vt:lpstr>
      <vt:lpstr>Calibri</vt:lpstr>
      <vt:lpstr>Calibri Light</vt:lpstr>
      <vt:lpstr>Wingdings</vt:lpstr>
      <vt:lpstr>レトロスペクト</vt:lpstr>
      <vt:lpstr>システム開発 演習概要</vt:lpstr>
      <vt:lpstr>開発演習</vt:lpstr>
      <vt:lpstr>RUP（Rational Unified Process）１</vt:lpstr>
      <vt:lpstr>RUP（Rational Unified Process）２</vt:lpstr>
      <vt:lpstr>ユースケース概略</vt:lpstr>
      <vt:lpstr>ユースケースの作成</vt:lpstr>
      <vt:lpstr>ユースケース　サンプル１</vt:lpstr>
      <vt:lpstr>ユースケース　サンプル２</vt:lpstr>
      <vt:lpstr>ユースケース記述　（１）</vt:lpstr>
      <vt:lpstr>ユースケース記述　（２）</vt:lpstr>
      <vt:lpstr>ユースケース記述　（３）</vt:lpstr>
      <vt:lpstr>ユースケースの作成方法</vt:lpstr>
      <vt:lpstr>ユースケース　関連情報</vt:lpstr>
      <vt:lpstr>開発演習</vt:lpstr>
      <vt:lpstr>画面遷移図</vt:lpstr>
      <vt:lpstr>画面遷移図　サンプル</vt:lpstr>
      <vt:lpstr>画面遷移図　サンプル</vt:lpstr>
      <vt:lpstr>配置方法の記述例</vt:lpstr>
      <vt:lpstr>画面設計のポイント</vt:lpstr>
      <vt:lpstr>画面設計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システム開発 演習</dc:title>
  <dc:creator>飛田 宏紀</dc:creator>
  <cp:lastModifiedBy>飛田 宏紀</cp:lastModifiedBy>
  <cp:revision>27</cp:revision>
  <dcterms:created xsi:type="dcterms:W3CDTF">2018-05-26T20:16:42Z</dcterms:created>
  <dcterms:modified xsi:type="dcterms:W3CDTF">2018-05-28T12:05:26Z</dcterms:modified>
</cp:coreProperties>
</file>