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542" r:id="rId3"/>
    <p:sldId id="543" r:id="rId4"/>
    <p:sldId id="398" r:id="rId5"/>
    <p:sldId id="488" r:id="rId6"/>
    <p:sldId id="400" r:id="rId7"/>
    <p:sldId id="401" r:id="rId8"/>
    <p:sldId id="399" r:id="rId9"/>
    <p:sldId id="417" r:id="rId10"/>
    <p:sldId id="419" r:id="rId11"/>
    <p:sldId id="486" r:id="rId12"/>
    <p:sldId id="525" r:id="rId13"/>
    <p:sldId id="52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2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34A51B-00C5-4A1A-8DED-1CD0A4ACEE10}" type="doc">
      <dgm:prSet loTypeId="urn:microsoft.com/office/officeart/2005/8/layout/list1" loCatId="Inbox" qsTypeId="urn:microsoft.com/office/officeart/2005/8/quickstyle/simple1" qsCatId="simple" csTypeId="urn:microsoft.com/office/officeart/2005/8/colors/ColorSchemeForSuggestions" csCatId="other" phldr="1"/>
      <dgm:spPr/>
      <dgm:t>
        <a:bodyPr/>
        <a:lstStyle/>
        <a:p>
          <a:endParaRPr lang="en-US"/>
        </a:p>
      </dgm:t>
    </dgm:pt>
    <dgm:pt modelId="{80A5FCA0-E0E3-4E19-AAAD-83B5B0BB594A}">
      <dgm:prSet custT="1"/>
      <dgm:spPr/>
      <dgm:t>
        <a:bodyPr/>
        <a:lstStyle/>
        <a:p>
          <a:r>
            <a:rPr kumimoji="1" lang="ja-JP" sz="2400" dirty="0"/>
            <a:t>その業界についての「英語の入門書」を読む</a:t>
          </a:r>
          <a:endParaRPr lang="en-US" sz="2400" dirty="0"/>
        </a:p>
      </dgm:t>
    </dgm:pt>
    <dgm:pt modelId="{52331DE3-C531-465F-91B8-AC5413896543}" type="parTrans" cxnId="{9BA4F337-4757-477C-B9B4-6615304E3E1E}">
      <dgm:prSet/>
      <dgm:spPr/>
      <dgm:t>
        <a:bodyPr/>
        <a:lstStyle/>
        <a:p>
          <a:endParaRPr lang="en-US"/>
        </a:p>
      </dgm:t>
    </dgm:pt>
    <dgm:pt modelId="{BE1BBB58-D501-40BF-9303-10CD3B702A3F}" type="sibTrans" cxnId="{9BA4F337-4757-477C-B9B4-6615304E3E1E}">
      <dgm:prSet/>
      <dgm:spPr/>
      <dgm:t>
        <a:bodyPr/>
        <a:lstStyle/>
        <a:p>
          <a:endParaRPr lang="en-US"/>
        </a:p>
      </dgm:t>
    </dgm:pt>
    <dgm:pt modelId="{F03631DC-3388-4F06-9A1F-28D686723166}">
      <dgm:prSet/>
      <dgm:spPr/>
      <dgm:t>
        <a:bodyPr/>
        <a:lstStyle/>
        <a:p>
          <a:r>
            <a:rPr kumimoji="1" lang="ja-JP"/>
            <a:t>特に目次は役立つ</a:t>
          </a:r>
          <a:endParaRPr lang="en-US"/>
        </a:p>
      </dgm:t>
    </dgm:pt>
    <dgm:pt modelId="{406392D7-E85F-4BBC-BF08-EA1B509E11EB}" type="parTrans" cxnId="{E061171A-7BC8-4DA4-8A09-2B29CFF3A704}">
      <dgm:prSet/>
      <dgm:spPr/>
      <dgm:t>
        <a:bodyPr/>
        <a:lstStyle/>
        <a:p>
          <a:endParaRPr lang="en-US"/>
        </a:p>
      </dgm:t>
    </dgm:pt>
    <dgm:pt modelId="{0BCF089B-E05C-4394-9160-D49AFC57C797}" type="sibTrans" cxnId="{E061171A-7BC8-4DA4-8A09-2B29CFF3A704}">
      <dgm:prSet/>
      <dgm:spPr/>
      <dgm:t>
        <a:bodyPr/>
        <a:lstStyle/>
        <a:p>
          <a:endParaRPr lang="en-US"/>
        </a:p>
      </dgm:t>
    </dgm:pt>
    <dgm:pt modelId="{1DB293F4-5CE2-49F7-9985-E42F647921D7}">
      <dgm:prSet/>
      <dgm:spPr/>
      <dgm:t>
        <a:bodyPr/>
        <a:lstStyle/>
        <a:p>
          <a:r>
            <a:rPr kumimoji="1" lang="ja-JP"/>
            <a:t>概念図を理解する</a:t>
          </a:r>
          <a:endParaRPr lang="en-US"/>
        </a:p>
      </dgm:t>
    </dgm:pt>
    <dgm:pt modelId="{889BD41E-C0E8-4E47-AC06-DCF9F6E5A495}" type="parTrans" cxnId="{63ACAA3B-2DA2-4C40-9C90-D1AC93FCA424}">
      <dgm:prSet/>
      <dgm:spPr/>
      <dgm:t>
        <a:bodyPr/>
        <a:lstStyle/>
        <a:p>
          <a:endParaRPr lang="en-US"/>
        </a:p>
      </dgm:t>
    </dgm:pt>
    <dgm:pt modelId="{F8086503-6B47-40EA-A390-BDE937C13414}" type="sibTrans" cxnId="{63ACAA3B-2DA2-4C40-9C90-D1AC93FCA424}">
      <dgm:prSet/>
      <dgm:spPr/>
      <dgm:t>
        <a:bodyPr/>
        <a:lstStyle/>
        <a:p>
          <a:endParaRPr lang="en-US"/>
        </a:p>
      </dgm:t>
    </dgm:pt>
    <dgm:pt modelId="{F639C7A9-A101-47EE-AD1A-433A9A399BEE}">
      <dgm:prSet/>
      <dgm:spPr/>
      <dgm:t>
        <a:bodyPr/>
        <a:lstStyle/>
        <a:p>
          <a:r>
            <a:rPr kumimoji="1" lang="ja-JP"/>
            <a:t>索引から「構造」を見つける。</a:t>
          </a:r>
          <a:endParaRPr lang="en-US"/>
        </a:p>
      </dgm:t>
    </dgm:pt>
    <dgm:pt modelId="{78016939-A227-42B5-B1E9-1C06B231B58A}" type="parTrans" cxnId="{01413222-2095-4FBF-A9A9-656D15904ADC}">
      <dgm:prSet/>
      <dgm:spPr/>
      <dgm:t>
        <a:bodyPr/>
        <a:lstStyle/>
        <a:p>
          <a:endParaRPr lang="en-US"/>
        </a:p>
      </dgm:t>
    </dgm:pt>
    <dgm:pt modelId="{F7C5D4C6-C433-484D-A1C4-89995E0665B8}" type="sibTrans" cxnId="{01413222-2095-4FBF-A9A9-656D15904ADC}">
      <dgm:prSet/>
      <dgm:spPr/>
      <dgm:t>
        <a:bodyPr/>
        <a:lstStyle/>
        <a:p>
          <a:endParaRPr lang="en-US"/>
        </a:p>
      </dgm:t>
    </dgm:pt>
    <dgm:pt modelId="{AF9089E0-B979-46FC-B6F5-5FC80051ABEC}">
      <dgm:prSet/>
      <dgm:spPr/>
      <dgm:t>
        <a:bodyPr/>
        <a:lstStyle/>
        <a:p>
          <a:r>
            <a:rPr kumimoji="1" lang="ja-JP"/>
            <a:t>章の構造や、全体の説明図をパッケージ構造に応用</a:t>
          </a:r>
          <a:endParaRPr lang="en-US"/>
        </a:p>
      </dgm:t>
    </dgm:pt>
    <dgm:pt modelId="{AA5306DF-39A5-4F8B-A558-EDEB55830EF4}" type="parTrans" cxnId="{CC126489-991A-4EF6-842A-C08752630B42}">
      <dgm:prSet/>
      <dgm:spPr/>
      <dgm:t>
        <a:bodyPr/>
        <a:lstStyle/>
        <a:p>
          <a:endParaRPr lang="en-US"/>
        </a:p>
      </dgm:t>
    </dgm:pt>
    <dgm:pt modelId="{1EB91220-548B-490F-BFD5-E7D22FFF82BC}" type="sibTrans" cxnId="{CC126489-991A-4EF6-842A-C08752630B42}">
      <dgm:prSet/>
      <dgm:spPr/>
      <dgm:t>
        <a:bodyPr/>
        <a:lstStyle/>
        <a:p>
          <a:endParaRPr lang="en-US"/>
        </a:p>
      </dgm:t>
    </dgm:pt>
    <dgm:pt modelId="{508AB105-58AC-46D7-B2D6-8D41938BE495}">
      <dgm:prSet custT="1"/>
      <dgm:spPr/>
      <dgm:t>
        <a:bodyPr/>
        <a:lstStyle/>
        <a:p>
          <a:r>
            <a:rPr kumimoji="1" lang="ja-JP" sz="2400"/>
            <a:t>翻訳サイトを活用してみる</a:t>
          </a:r>
          <a:endParaRPr lang="en-US" sz="2400"/>
        </a:p>
      </dgm:t>
    </dgm:pt>
    <dgm:pt modelId="{E77E483B-153A-486C-884D-783F4573D9E0}" type="parTrans" cxnId="{44E696DB-0677-4403-B5C6-EEFE654775F7}">
      <dgm:prSet/>
      <dgm:spPr/>
      <dgm:t>
        <a:bodyPr/>
        <a:lstStyle/>
        <a:p>
          <a:endParaRPr lang="en-US"/>
        </a:p>
      </dgm:t>
    </dgm:pt>
    <dgm:pt modelId="{6F128037-BE53-4C03-9CB3-DC2D99C597E3}" type="sibTrans" cxnId="{44E696DB-0677-4403-B5C6-EEFE654775F7}">
      <dgm:prSet/>
      <dgm:spPr/>
      <dgm:t>
        <a:bodyPr/>
        <a:lstStyle/>
        <a:p>
          <a:endParaRPr lang="en-US"/>
        </a:p>
      </dgm:t>
    </dgm:pt>
    <dgm:pt modelId="{DC7FF240-FCD8-4DDA-88A9-02E1014B60AF}">
      <dgm:prSet/>
      <dgm:spPr/>
      <dgm:t>
        <a:bodyPr/>
        <a:lstStyle/>
        <a:p>
          <a:r>
            <a:rPr kumimoji="1" lang="ja-JP"/>
            <a:t>日本語　＝＞　英語　は当然</a:t>
          </a:r>
          <a:endParaRPr lang="en-US"/>
        </a:p>
      </dgm:t>
    </dgm:pt>
    <dgm:pt modelId="{E2F566C1-08B3-4838-9ED5-B20CEDF5FF8F}" type="parTrans" cxnId="{591F66FA-042D-438B-8624-A8E0C119FB96}">
      <dgm:prSet/>
      <dgm:spPr/>
      <dgm:t>
        <a:bodyPr/>
        <a:lstStyle/>
        <a:p>
          <a:endParaRPr lang="en-US"/>
        </a:p>
      </dgm:t>
    </dgm:pt>
    <dgm:pt modelId="{DA61B451-A692-419E-9904-4B7086742B44}" type="sibTrans" cxnId="{591F66FA-042D-438B-8624-A8E0C119FB96}">
      <dgm:prSet/>
      <dgm:spPr/>
      <dgm:t>
        <a:bodyPr/>
        <a:lstStyle/>
        <a:p>
          <a:endParaRPr lang="en-US"/>
        </a:p>
      </dgm:t>
    </dgm:pt>
    <dgm:pt modelId="{C56EA6CB-189E-4B97-9E0B-921F44F847E5}">
      <dgm:prSet/>
      <dgm:spPr/>
      <dgm:t>
        <a:bodyPr/>
        <a:lstStyle/>
        <a:p>
          <a:r>
            <a:rPr kumimoji="1" lang="ja-JP"/>
            <a:t>英語　＝＞　日本語　の折り返し翻訳で「さらなる日本語」を探し、中心概念に合うかどうか確認する</a:t>
          </a:r>
          <a:endParaRPr lang="en-US"/>
        </a:p>
      </dgm:t>
    </dgm:pt>
    <dgm:pt modelId="{42FACB52-3944-48DA-8CD9-93040534B575}" type="parTrans" cxnId="{C2690434-2551-480A-A36B-33BD2223ECF9}">
      <dgm:prSet/>
      <dgm:spPr/>
      <dgm:t>
        <a:bodyPr/>
        <a:lstStyle/>
        <a:p>
          <a:endParaRPr lang="en-US"/>
        </a:p>
      </dgm:t>
    </dgm:pt>
    <dgm:pt modelId="{6E2E1FE3-3152-462E-8BAF-783DFAE20722}" type="sibTrans" cxnId="{C2690434-2551-480A-A36B-33BD2223ECF9}">
      <dgm:prSet/>
      <dgm:spPr/>
      <dgm:t>
        <a:bodyPr/>
        <a:lstStyle/>
        <a:p>
          <a:endParaRPr lang="en-US"/>
        </a:p>
      </dgm:t>
    </dgm:pt>
    <dgm:pt modelId="{9E691022-5C5A-4850-8AD0-1DF0D5CE3F99}" type="pres">
      <dgm:prSet presAssocID="{9534A51B-00C5-4A1A-8DED-1CD0A4ACEE10}" presName="linear" presStyleCnt="0">
        <dgm:presLayoutVars>
          <dgm:dir/>
          <dgm:animLvl val="lvl"/>
          <dgm:resizeHandles val="exact"/>
        </dgm:presLayoutVars>
      </dgm:prSet>
      <dgm:spPr/>
    </dgm:pt>
    <dgm:pt modelId="{FAF3FD63-DAF6-4E62-9A91-B564E05DF474}" type="pres">
      <dgm:prSet presAssocID="{80A5FCA0-E0E3-4E19-AAAD-83B5B0BB594A}" presName="parentLin" presStyleCnt="0"/>
      <dgm:spPr/>
    </dgm:pt>
    <dgm:pt modelId="{A252D552-423E-43E1-8A6F-AFC4C997E74B}" type="pres">
      <dgm:prSet presAssocID="{80A5FCA0-E0E3-4E19-AAAD-83B5B0BB594A}" presName="parentLeftMargin" presStyleLbl="node1" presStyleIdx="0" presStyleCnt="2"/>
      <dgm:spPr/>
    </dgm:pt>
    <dgm:pt modelId="{44910C0B-150E-4C92-9A51-80AD044CF6F1}" type="pres">
      <dgm:prSet presAssocID="{80A5FCA0-E0E3-4E19-AAAD-83B5B0BB594A}" presName="parentText" presStyleLbl="node1" presStyleIdx="0" presStyleCnt="2" custScaleX="127118">
        <dgm:presLayoutVars>
          <dgm:chMax val="0"/>
          <dgm:bulletEnabled val="1"/>
        </dgm:presLayoutVars>
      </dgm:prSet>
      <dgm:spPr/>
    </dgm:pt>
    <dgm:pt modelId="{E152E2DF-B5C6-46E8-A409-C82032242A53}" type="pres">
      <dgm:prSet presAssocID="{80A5FCA0-E0E3-4E19-AAAD-83B5B0BB594A}" presName="negativeSpace" presStyleCnt="0"/>
      <dgm:spPr/>
    </dgm:pt>
    <dgm:pt modelId="{79049D84-58C7-4AD6-A3B2-4F3D5B83D0A7}" type="pres">
      <dgm:prSet presAssocID="{80A5FCA0-E0E3-4E19-AAAD-83B5B0BB594A}" presName="childText" presStyleLbl="conFgAcc1" presStyleIdx="0" presStyleCnt="2">
        <dgm:presLayoutVars>
          <dgm:bulletEnabled val="1"/>
        </dgm:presLayoutVars>
      </dgm:prSet>
      <dgm:spPr/>
    </dgm:pt>
    <dgm:pt modelId="{FD9A2319-6D46-4B52-9D1C-C7E19984A18B}" type="pres">
      <dgm:prSet presAssocID="{BE1BBB58-D501-40BF-9303-10CD3B702A3F}" presName="spaceBetweenRectangles" presStyleCnt="0"/>
      <dgm:spPr/>
    </dgm:pt>
    <dgm:pt modelId="{D480BCC6-D8A4-473D-BC6B-EAE05C606AA1}" type="pres">
      <dgm:prSet presAssocID="{508AB105-58AC-46D7-B2D6-8D41938BE495}" presName="parentLin" presStyleCnt="0"/>
      <dgm:spPr/>
    </dgm:pt>
    <dgm:pt modelId="{357BB9BA-28B6-4AA9-9CDA-6BE0C43DD5FA}" type="pres">
      <dgm:prSet presAssocID="{508AB105-58AC-46D7-B2D6-8D41938BE495}" presName="parentLeftMargin" presStyleLbl="node1" presStyleIdx="0" presStyleCnt="2"/>
      <dgm:spPr/>
    </dgm:pt>
    <dgm:pt modelId="{8C919C0B-3963-49F3-97D4-483374CE5BDE}" type="pres">
      <dgm:prSet presAssocID="{508AB105-58AC-46D7-B2D6-8D41938BE495}" presName="parentText" presStyleLbl="node1" presStyleIdx="1" presStyleCnt="2" custScaleX="127118">
        <dgm:presLayoutVars>
          <dgm:chMax val="0"/>
          <dgm:bulletEnabled val="1"/>
        </dgm:presLayoutVars>
      </dgm:prSet>
      <dgm:spPr/>
    </dgm:pt>
    <dgm:pt modelId="{67E6B4B3-1D7B-4779-AD18-E1079AF0F81D}" type="pres">
      <dgm:prSet presAssocID="{508AB105-58AC-46D7-B2D6-8D41938BE495}" presName="negativeSpace" presStyleCnt="0"/>
      <dgm:spPr/>
    </dgm:pt>
    <dgm:pt modelId="{985FECDE-5ADB-472E-94A9-2625D0561F0F}" type="pres">
      <dgm:prSet presAssocID="{508AB105-58AC-46D7-B2D6-8D41938BE495}" presName="childText" presStyleLbl="conFgAcc1" presStyleIdx="1" presStyleCnt="2">
        <dgm:presLayoutVars>
          <dgm:bulletEnabled val="1"/>
        </dgm:presLayoutVars>
      </dgm:prSet>
      <dgm:spPr/>
    </dgm:pt>
  </dgm:ptLst>
  <dgm:cxnLst>
    <dgm:cxn modelId="{7BC79A0F-6EC9-4A11-972D-6792FDFE57DF}" type="presOf" srcId="{AF9089E0-B979-46FC-B6F5-5FC80051ABEC}" destId="{79049D84-58C7-4AD6-A3B2-4F3D5B83D0A7}" srcOrd="0" destOrd="3" presId="urn:microsoft.com/office/officeart/2005/8/layout/list1"/>
    <dgm:cxn modelId="{E061171A-7BC8-4DA4-8A09-2B29CFF3A704}" srcId="{80A5FCA0-E0E3-4E19-AAAD-83B5B0BB594A}" destId="{F03631DC-3388-4F06-9A1F-28D686723166}" srcOrd="0" destOrd="0" parTransId="{406392D7-E85F-4BBC-BF08-EA1B509E11EB}" sibTransId="{0BCF089B-E05C-4394-9160-D49AFC57C797}"/>
    <dgm:cxn modelId="{01413222-2095-4FBF-A9A9-656D15904ADC}" srcId="{80A5FCA0-E0E3-4E19-AAAD-83B5B0BB594A}" destId="{F639C7A9-A101-47EE-AD1A-433A9A399BEE}" srcOrd="2" destOrd="0" parTransId="{78016939-A227-42B5-B1E9-1C06B231B58A}" sibTransId="{F7C5D4C6-C433-484D-A1C4-89995E0665B8}"/>
    <dgm:cxn modelId="{F14C4A2C-F08F-4B4D-8023-A851EF216C63}" type="presOf" srcId="{508AB105-58AC-46D7-B2D6-8D41938BE495}" destId="{8C919C0B-3963-49F3-97D4-483374CE5BDE}" srcOrd="1" destOrd="0" presId="urn:microsoft.com/office/officeart/2005/8/layout/list1"/>
    <dgm:cxn modelId="{C2690434-2551-480A-A36B-33BD2223ECF9}" srcId="{508AB105-58AC-46D7-B2D6-8D41938BE495}" destId="{C56EA6CB-189E-4B97-9E0B-921F44F847E5}" srcOrd="1" destOrd="0" parTransId="{42FACB52-3944-48DA-8CD9-93040534B575}" sibTransId="{6E2E1FE3-3152-462E-8BAF-783DFAE20722}"/>
    <dgm:cxn modelId="{9BA4F337-4757-477C-B9B4-6615304E3E1E}" srcId="{9534A51B-00C5-4A1A-8DED-1CD0A4ACEE10}" destId="{80A5FCA0-E0E3-4E19-AAAD-83B5B0BB594A}" srcOrd="0" destOrd="0" parTransId="{52331DE3-C531-465F-91B8-AC5413896543}" sibTransId="{BE1BBB58-D501-40BF-9303-10CD3B702A3F}"/>
    <dgm:cxn modelId="{63ACAA3B-2DA2-4C40-9C90-D1AC93FCA424}" srcId="{80A5FCA0-E0E3-4E19-AAAD-83B5B0BB594A}" destId="{1DB293F4-5CE2-49F7-9985-E42F647921D7}" srcOrd="1" destOrd="0" parTransId="{889BD41E-C0E8-4E47-AC06-DCF9F6E5A495}" sibTransId="{F8086503-6B47-40EA-A390-BDE937C13414}"/>
    <dgm:cxn modelId="{9F646D60-3917-45E9-9919-B75E60816B6C}" type="presOf" srcId="{1DB293F4-5CE2-49F7-9985-E42F647921D7}" destId="{79049D84-58C7-4AD6-A3B2-4F3D5B83D0A7}" srcOrd="0" destOrd="1" presId="urn:microsoft.com/office/officeart/2005/8/layout/list1"/>
    <dgm:cxn modelId="{00FC5B44-6D21-4896-8601-C15FC9B4DBAB}" type="presOf" srcId="{DC7FF240-FCD8-4DDA-88A9-02E1014B60AF}" destId="{985FECDE-5ADB-472E-94A9-2625D0561F0F}" srcOrd="0" destOrd="0" presId="urn:microsoft.com/office/officeart/2005/8/layout/list1"/>
    <dgm:cxn modelId="{946AF34B-D503-41FD-94BB-2490E3F8F434}" type="presOf" srcId="{F03631DC-3388-4F06-9A1F-28D686723166}" destId="{79049D84-58C7-4AD6-A3B2-4F3D5B83D0A7}" srcOrd="0" destOrd="0" presId="urn:microsoft.com/office/officeart/2005/8/layout/list1"/>
    <dgm:cxn modelId="{C4C9D470-ABDC-4090-A2C6-18758080D906}" type="presOf" srcId="{80A5FCA0-E0E3-4E19-AAAD-83B5B0BB594A}" destId="{A252D552-423E-43E1-8A6F-AFC4C997E74B}" srcOrd="0" destOrd="0" presId="urn:microsoft.com/office/officeart/2005/8/layout/list1"/>
    <dgm:cxn modelId="{CC126489-991A-4EF6-842A-C08752630B42}" srcId="{80A5FCA0-E0E3-4E19-AAAD-83B5B0BB594A}" destId="{AF9089E0-B979-46FC-B6F5-5FC80051ABEC}" srcOrd="3" destOrd="0" parTransId="{AA5306DF-39A5-4F8B-A558-EDEB55830EF4}" sibTransId="{1EB91220-548B-490F-BFD5-E7D22FFF82BC}"/>
    <dgm:cxn modelId="{CA47ED93-47E1-41EA-A399-0051571E3787}" type="presOf" srcId="{9534A51B-00C5-4A1A-8DED-1CD0A4ACEE10}" destId="{9E691022-5C5A-4850-8AD0-1DF0D5CE3F99}" srcOrd="0" destOrd="0" presId="urn:microsoft.com/office/officeart/2005/8/layout/list1"/>
    <dgm:cxn modelId="{761BBDCC-15DD-4939-BF7A-B2A4C35B378E}" type="presOf" srcId="{F639C7A9-A101-47EE-AD1A-433A9A399BEE}" destId="{79049D84-58C7-4AD6-A3B2-4F3D5B83D0A7}" srcOrd="0" destOrd="2" presId="urn:microsoft.com/office/officeart/2005/8/layout/list1"/>
    <dgm:cxn modelId="{44E696DB-0677-4403-B5C6-EEFE654775F7}" srcId="{9534A51B-00C5-4A1A-8DED-1CD0A4ACEE10}" destId="{508AB105-58AC-46D7-B2D6-8D41938BE495}" srcOrd="1" destOrd="0" parTransId="{E77E483B-153A-486C-884D-783F4573D9E0}" sibTransId="{6F128037-BE53-4C03-9CB3-DC2D99C597E3}"/>
    <dgm:cxn modelId="{AF01EEE8-C1DB-4BB5-9C6D-15F8A8E262A0}" type="presOf" srcId="{508AB105-58AC-46D7-B2D6-8D41938BE495}" destId="{357BB9BA-28B6-4AA9-9CDA-6BE0C43DD5FA}" srcOrd="0" destOrd="0" presId="urn:microsoft.com/office/officeart/2005/8/layout/list1"/>
    <dgm:cxn modelId="{8F0E67E9-CCA5-4745-92D2-FEAB6503E243}" type="presOf" srcId="{80A5FCA0-E0E3-4E19-AAAD-83B5B0BB594A}" destId="{44910C0B-150E-4C92-9A51-80AD044CF6F1}" srcOrd="1" destOrd="0" presId="urn:microsoft.com/office/officeart/2005/8/layout/list1"/>
    <dgm:cxn modelId="{591F66FA-042D-438B-8624-A8E0C119FB96}" srcId="{508AB105-58AC-46D7-B2D6-8D41938BE495}" destId="{DC7FF240-FCD8-4DDA-88A9-02E1014B60AF}" srcOrd="0" destOrd="0" parTransId="{E2F566C1-08B3-4838-9ED5-B20CEDF5FF8F}" sibTransId="{DA61B451-A692-419E-9904-4B7086742B44}"/>
    <dgm:cxn modelId="{B135FBFD-FD54-4238-B34B-5876A0351541}" type="presOf" srcId="{C56EA6CB-189E-4B97-9E0B-921F44F847E5}" destId="{985FECDE-5ADB-472E-94A9-2625D0561F0F}" srcOrd="0" destOrd="1" presId="urn:microsoft.com/office/officeart/2005/8/layout/list1"/>
    <dgm:cxn modelId="{93708CE9-7FC0-4C2D-9EB3-3010454EA5E6}" type="presParOf" srcId="{9E691022-5C5A-4850-8AD0-1DF0D5CE3F99}" destId="{FAF3FD63-DAF6-4E62-9A91-B564E05DF474}" srcOrd="0" destOrd="0" presId="urn:microsoft.com/office/officeart/2005/8/layout/list1"/>
    <dgm:cxn modelId="{3A079C3D-8DD7-472C-B3CE-2C25C4BCD899}" type="presParOf" srcId="{FAF3FD63-DAF6-4E62-9A91-B564E05DF474}" destId="{A252D552-423E-43E1-8A6F-AFC4C997E74B}" srcOrd="0" destOrd="0" presId="urn:microsoft.com/office/officeart/2005/8/layout/list1"/>
    <dgm:cxn modelId="{D9780D94-392C-40E9-AFB6-3A7B3FC84B6A}" type="presParOf" srcId="{FAF3FD63-DAF6-4E62-9A91-B564E05DF474}" destId="{44910C0B-150E-4C92-9A51-80AD044CF6F1}" srcOrd="1" destOrd="0" presId="urn:microsoft.com/office/officeart/2005/8/layout/list1"/>
    <dgm:cxn modelId="{8201D47A-16D6-48FB-BB8F-BBD8840A1C85}" type="presParOf" srcId="{9E691022-5C5A-4850-8AD0-1DF0D5CE3F99}" destId="{E152E2DF-B5C6-46E8-A409-C82032242A53}" srcOrd="1" destOrd="0" presId="urn:microsoft.com/office/officeart/2005/8/layout/list1"/>
    <dgm:cxn modelId="{C6E79869-95B2-431E-8A97-2B098E8659AD}" type="presParOf" srcId="{9E691022-5C5A-4850-8AD0-1DF0D5CE3F99}" destId="{79049D84-58C7-4AD6-A3B2-4F3D5B83D0A7}" srcOrd="2" destOrd="0" presId="urn:microsoft.com/office/officeart/2005/8/layout/list1"/>
    <dgm:cxn modelId="{52C8D19E-0C8B-4813-82C8-D0707B4F7469}" type="presParOf" srcId="{9E691022-5C5A-4850-8AD0-1DF0D5CE3F99}" destId="{FD9A2319-6D46-4B52-9D1C-C7E19984A18B}" srcOrd="3" destOrd="0" presId="urn:microsoft.com/office/officeart/2005/8/layout/list1"/>
    <dgm:cxn modelId="{1F06C825-DFEC-4770-85A2-842C13653D57}" type="presParOf" srcId="{9E691022-5C5A-4850-8AD0-1DF0D5CE3F99}" destId="{D480BCC6-D8A4-473D-BC6B-EAE05C606AA1}" srcOrd="4" destOrd="0" presId="urn:microsoft.com/office/officeart/2005/8/layout/list1"/>
    <dgm:cxn modelId="{E32EC997-7DFA-417C-8635-AB82858CA0CE}" type="presParOf" srcId="{D480BCC6-D8A4-473D-BC6B-EAE05C606AA1}" destId="{357BB9BA-28B6-4AA9-9CDA-6BE0C43DD5FA}" srcOrd="0" destOrd="0" presId="urn:microsoft.com/office/officeart/2005/8/layout/list1"/>
    <dgm:cxn modelId="{44FB0253-AC73-4F90-BCFC-4C76382FA1F1}" type="presParOf" srcId="{D480BCC6-D8A4-473D-BC6B-EAE05C606AA1}" destId="{8C919C0B-3963-49F3-97D4-483374CE5BDE}" srcOrd="1" destOrd="0" presId="urn:microsoft.com/office/officeart/2005/8/layout/list1"/>
    <dgm:cxn modelId="{EB8264F6-5EEC-432D-9799-9BCC13035CA2}" type="presParOf" srcId="{9E691022-5C5A-4850-8AD0-1DF0D5CE3F99}" destId="{67E6B4B3-1D7B-4779-AD18-E1079AF0F81D}" srcOrd="5" destOrd="0" presId="urn:microsoft.com/office/officeart/2005/8/layout/list1"/>
    <dgm:cxn modelId="{18013BF0-BB72-4753-9292-DBF5732799CF}" type="presParOf" srcId="{9E691022-5C5A-4850-8AD0-1DF0D5CE3F99}" destId="{985FECDE-5ADB-472E-94A9-2625D0561F0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49D84-58C7-4AD6-A3B2-4F3D5B83D0A7}">
      <dsp:nvSpPr>
        <dsp:cNvPr id="0" name=""/>
        <dsp:cNvSpPr/>
      </dsp:nvSpPr>
      <dsp:spPr>
        <a:xfrm>
          <a:off x="0" y="468104"/>
          <a:ext cx="7586640" cy="21136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8808" tIns="458216" rIns="588808" bIns="156464" numCol="1" spcCol="1270" anchor="t" anchorCtr="0">
          <a:noAutofit/>
        </a:bodyPr>
        <a:lstStyle/>
        <a:p>
          <a:pPr marL="228600" lvl="1" indent="-228600" algn="l" defTabSz="977900">
            <a:lnSpc>
              <a:spcPct val="90000"/>
            </a:lnSpc>
            <a:spcBef>
              <a:spcPct val="0"/>
            </a:spcBef>
            <a:spcAft>
              <a:spcPct val="15000"/>
            </a:spcAft>
            <a:buChar char="•"/>
          </a:pPr>
          <a:r>
            <a:rPr kumimoji="1" lang="ja-JP" sz="2200" kern="1200"/>
            <a:t>特に目次は役立つ</a:t>
          </a:r>
          <a:endParaRPr lang="en-US" sz="2200" kern="1200"/>
        </a:p>
        <a:p>
          <a:pPr marL="228600" lvl="1" indent="-228600" algn="l" defTabSz="977900">
            <a:lnSpc>
              <a:spcPct val="90000"/>
            </a:lnSpc>
            <a:spcBef>
              <a:spcPct val="0"/>
            </a:spcBef>
            <a:spcAft>
              <a:spcPct val="15000"/>
            </a:spcAft>
            <a:buChar char="•"/>
          </a:pPr>
          <a:r>
            <a:rPr kumimoji="1" lang="ja-JP" sz="2200" kern="1200"/>
            <a:t>概念図を理解する</a:t>
          </a:r>
          <a:endParaRPr lang="en-US" sz="2200" kern="1200"/>
        </a:p>
        <a:p>
          <a:pPr marL="228600" lvl="1" indent="-228600" algn="l" defTabSz="977900">
            <a:lnSpc>
              <a:spcPct val="90000"/>
            </a:lnSpc>
            <a:spcBef>
              <a:spcPct val="0"/>
            </a:spcBef>
            <a:spcAft>
              <a:spcPct val="15000"/>
            </a:spcAft>
            <a:buChar char="•"/>
          </a:pPr>
          <a:r>
            <a:rPr kumimoji="1" lang="ja-JP" sz="2200" kern="1200"/>
            <a:t>索引から「構造」を見つける。</a:t>
          </a:r>
          <a:endParaRPr lang="en-US" sz="2200" kern="1200"/>
        </a:p>
        <a:p>
          <a:pPr marL="228600" lvl="1" indent="-228600" algn="l" defTabSz="977900">
            <a:lnSpc>
              <a:spcPct val="90000"/>
            </a:lnSpc>
            <a:spcBef>
              <a:spcPct val="0"/>
            </a:spcBef>
            <a:spcAft>
              <a:spcPct val="15000"/>
            </a:spcAft>
            <a:buChar char="•"/>
          </a:pPr>
          <a:r>
            <a:rPr kumimoji="1" lang="ja-JP" sz="2200" kern="1200"/>
            <a:t>章の構造や、全体の説明図をパッケージ構造に応用</a:t>
          </a:r>
          <a:endParaRPr lang="en-US" sz="2200" kern="1200"/>
        </a:p>
      </dsp:txBody>
      <dsp:txXfrm>
        <a:off x="0" y="468104"/>
        <a:ext cx="7586640" cy="2113650"/>
      </dsp:txXfrm>
    </dsp:sp>
    <dsp:sp modelId="{44910C0B-150E-4C92-9A51-80AD044CF6F1}">
      <dsp:nvSpPr>
        <dsp:cNvPr id="0" name=""/>
        <dsp:cNvSpPr/>
      </dsp:nvSpPr>
      <dsp:spPr>
        <a:xfrm>
          <a:off x="379332" y="143384"/>
          <a:ext cx="6750789" cy="64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730" tIns="0" rIns="200730" bIns="0" numCol="1" spcCol="1270" anchor="ctr" anchorCtr="0">
          <a:noAutofit/>
        </a:bodyPr>
        <a:lstStyle/>
        <a:p>
          <a:pPr marL="0" lvl="0" indent="0" algn="l" defTabSz="1066800">
            <a:lnSpc>
              <a:spcPct val="90000"/>
            </a:lnSpc>
            <a:spcBef>
              <a:spcPct val="0"/>
            </a:spcBef>
            <a:spcAft>
              <a:spcPct val="35000"/>
            </a:spcAft>
            <a:buNone/>
          </a:pPr>
          <a:r>
            <a:rPr kumimoji="1" lang="ja-JP" sz="2400" kern="1200" dirty="0"/>
            <a:t>その業界についての「英語の入門書」を読む</a:t>
          </a:r>
          <a:endParaRPr lang="en-US" sz="2400" kern="1200" dirty="0"/>
        </a:p>
      </dsp:txBody>
      <dsp:txXfrm>
        <a:off x="411035" y="175087"/>
        <a:ext cx="6687383" cy="586034"/>
      </dsp:txXfrm>
    </dsp:sp>
    <dsp:sp modelId="{985FECDE-5ADB-472E-94A9-2625D0561F0F}">
      <dsp:nvSpPr>
        <dsp:cNvPr id="0" name=""/>
        <dsp:cNvSpPr/>
      </dsp:nvSpPr>
      <dsp:spPr>
        <a:xfrm>
          <a:off x="0" y="3025274"/>
          <a:ext cx="7586640" cy="166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8808" tIns="458216" rIns="588808" bIns="156464" numCol="1" spcCol="1270" anchor="t" anchorCtr="0">
          <a:noAutofit/>
        </a:bodyPr>
        <a:lstStyle/>
        <a:p>
          <a:pPr marL="228600" lvl="1" indent="-228600" algn="l" defTabSz="977900">
            <a:lnSpc>
              <a:spcPct val="90000"/>
            </a:lnSpc>
            <a:spcBef>
              <a:spcPct val="0"/>
            </a:spcBef>
            <a:spcAft>
              <a:spcPct val="15000"/>
            </a:spcAft>
            <a:buChar char="•"/>
          </a:pPr>
          <a:r>
            <a:rPr kumimoji="1" lang="ja-JP" sz="2200" kern="1200"/>
            <a:t>日本語　＝＞　英語　は当然</a:t>
          </a:r>
          <a:endParaRPr lang="en-US" sz="2200" kern="1200"/>
        </a:p>
        <a:p>
          <a:pPr marL="228600" lvl="1" indent="-228600" algn="l" defTabSz="977900">
            <a:lnSpc>
              <a:spcPct val="90000"/>
            </a:lnSpc>
            <a:spcBef>
              <a:spcPct val="0"/>
            </a:spcBef>
            <a:spcAft>
              <a:spcPct val="15000"/>
            </a:spcAft>
            <a:buChar char="•"/>
          </a:pPr>
          <a:r>
            <a:rPr kumimoji="1" lang="ja-JP" sz="2200" kern="1200"/>
            <a:t>英語　＝＞　日本語　の折り返し翻訳で「さらなる日本語」を探し、中心概念に合うかどうか確認する</a:t>
          </a:r>
          <a:endParaRPr lang="en-US" sz="2200" kern="1200"/>
        </a:p>
      </dsp:txBody>
      <dsp:txXfrm>
        <a:off x="0" y="3025274"/>
        <a:ext cx="7586640" cy="1663200"/>
      </dsp:txXfrm>
    </dsp:sp>
    <dsp:sp modelId="{8C919C0B-3963-49F3-97D4-483374CE5BDE}">
      <dsp:nvSpPr>
        <dsp:cNvPr id="0" name=""/>
        <dsp:cNvSpPr/>
      </dsp:nvSpPr>
      <dsp:spPr>
        <a:xfrm>
          <a:off x="379332" y="2700554"/>
          <a:ext cx="6750789" cy="649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730" tIns="0" rIns="200730" bIns="0" numCol="1" spcCol="1270" anchor="ctr" anchorCtr="0">
          <a:noAutofit/>
        </a:bodyPr>
        <a:lstStyle/>
        <a:p>
          <a:pPr marL="0" lvl="0" indent="0" algn="l" defTabSz="1066800">
            <a:lnSpc>
              <a:spcPct val="90000"/>
            </a:lnSpc>
            <a:spcBef>
              <a:spcPct val="0"/>
            </a:spcBef>
            <a:spcAft>
              <a:spcPct val="35000"/>
            </a:spcAft>
            <a:buNone/>
          </a:pPr>
          <a:r>
            <a:rPr kumimoji="1" lang="ja-JP" sz="2400" kern="1200"/>
            <a:t>翻訳サイトを活用してみる</a:t>
          </a:r>
          <a:endParaRPr lang="en-US" sz="2400" kern="1200"/>
        </a:p>
      </dsp:txBody>
      <dsp:txXfrm>
        <a:off x="411035" y="2732257"/>
        <a:ext cx="6687383"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accent3">
                    <a:lumMod val="50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マスター サブタイトルの書式設定</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25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318973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264080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324681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400" b="0">
                <a:solidFill>
                  <a:schemeClr val="tx1">
                    <a:lumMod val="85000"/>
                    <a:lumOff val="15000"/>
                  </a:schemeClr>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Java Development">
            <a:extLst>
              <a:ext uri="{FF2B5EF4-FFF2-40B4-BE49-F238E27FC236}">
                <a16:creationId xmlns:a16="http://schemas.microsoft.com/office/drawing/2014/main" id="{7F212476-38B7-4EEE-8A2B-2BD3BF96D6B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01331" y="780488"/>
            <a:ext cx="3148399" cy="2428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80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5337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8326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3874036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868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242557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238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A769F7-1850-407D-A650-1274382AAA84}" type="slidenum">
              <a:rPr kumimoji="1" lang="ja-JP" altLang="en-US" smtClean="0"/>
              <a:t>‹#›</a:t>
            </a:fld>
            <a:endParaRPr kumimoji="1" lang="ja-JP" altLang="en-US"/>
          </a:p>
        </p:txBody>
      </p:sp>
    </p:spTree>
    <p:extLst>
      <p:ext uri="{BB962C8B-B14F-4D97-AF65-F5344CB8AC3E}">
        <p14:creationId xmlns:p14="http://schemas.microsoft.com/office/powerpoint/2010/main" val="141781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7708" y="84916"/>
            <a:ext cx="8625016" cy="80079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7708" y="977305"/>
            <a:ext cx="8625015" cy="5257921"/>
          </a:xfrm>
          <a:prstGeom prst="rect">
            <a:avLst/>
          </a:prstGeom>
        </p:spPr>
        <p:txBody>
          <a:bodyPr vert="horz" lIns="0" tIns="45720" rIns="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2A769F7-1850-407D-A650-1274382AAA84}" type="slidenum">
              <a:rPr kumimoji="1" lang="ja-JP" altLang="en-US" smtClean="0"/>
              <a:t>‹#›</a:t>
            </a:fld>
            <a:endParaRPr kumimoji="1" lang="ja-JP" altLang="en-US"/>
          </a:p>
        </p:txBody>
      </p:sp>
      <p:cxnSp>
        <p:nvCxnSpPr>
          <p:cNvPr id="10" name="Straight Connector 9"/>
          <p:cNvCxnSpPr>
            <a:cxnSpLocks/>
          </p:cNvCxnSpPr>
          <p:nvPr/>
        </p:nvCxnSpPr>
        <p:spPr>
          <a:xfrm>
            <a:off x="197708" y="918319"/>
            <a:ext cx="86250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8664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36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ü"/>
        <a:defRPr kumimoji="1"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Ø"/>
        <a:defRPr kumimoji="1"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1197F5-6042-4E2F-B3CD-977A034FC18B}"/>
              </a:ext>
            </a:extLst>
          </p:cNvPr>
          <p:cNvSpPr>
            <a:spLocks noGrp="1"/>
          </p:cNvSpPr>
          <p:nvPr>
            <p:ph type="ctrTitle"/>
          </p:nvPr>
        </p:nvSpPr>
        <p:spPr/>
        <p:txBody>
          <a:bodyPr/>
          <a:lstStyle/>
          <a:p>
            <a:r>
              <a:rPr kumimoji="1" lang="ja-JP" altLang="en-US" dirty="0"/>
              <a:t>要件定義</a:t>
            </a:r>
            <a:br>
              <a:rPr kumimoji="1" lang="en-US" altLang="ja-JP" dirty="0"/>
            </a:br>
            <a:r>
              <a:rPr kumimoji="1" lang="ja-JP" altLang="en-US" dirty="0"/>
              <a:t>用語集</a:t>
            </a:r>
          </a:p>
        </p:txBody>
      </p:sp>
      <p:sp>
        <p:nvSpPr>
          <p:cNvPr id="3" name="字幕 2">
            <a:extLst>
              <a:ext uri="{FF2B5EF4-FFF2-40B4-BE49-F238E27FC236}">
                <a16:creationId xmlns:a16="http://schemas.microsoft.com/office/drawing/2014/main" id="{66188203-0F0E-436D-B7F0-9508B4592040}"/>
              </a:ext>
            </a:extLst>
          </p:cNvPr>
          <p:cNvSpPr>
            <a:spLocks noGrp="1"/>
          </p:cNvSpPr>
          <p:nvPr>
            <p:ph type="subTitle" idx="1"/>
          </p:nvPr>
        </p:nvSpPr>
        <p:spPr/>
        <p:txBody>
          <a:bodyPr/>
          <a:lstStyle/>
          <a:p>
            <a:r>
              <a:rPr kumimoji="1" lang="ja-JP" altLang="en-US" dirty="0"/>
              <a:t>要件定義～設計～開発～テスト</a:t>
            </a:r>
          </a:p>
        </p:txBody>
      </p:sp>
    </p:spTree>
    <p:extLst>
      <p:ext uri="{BB962C8B-B14F-4D97-AF65-F5344CB8AC3E}">
        <p14:creationId xmlns:p14="http://schemas.microsoft.com/office/powerpoint/2010/main" val="3057191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DDAE4A-F2E6-4D9E-AAFE-8C1DC763E3E4}"/>
              </a:ext>
            </a:extLst>
          </p:cNvPr>
          <p:cNvSpPr>
            <a:spLocks noGrp="1"/>
          </p:cNvSpPr>
          <p:nvPr>
            <p:ph type="title"/>
          </p:nvPr>
        </p:nvSpPr>
        <p:spPr>
          <a:xfrm>
            <a:off x="822960" y="286603"/>
            <a:ext cx="7543800" cy="622117"/>
          </a:xfrm>
        </p:spPr>
        <p:txBody>
          <a:bodyPr>
            <a:normAutofit fontScale="90000"/>
          </a:bodyPr>
          <a:lstStyle/>
          <a:p>
            <a:r>
              <a:rPr kumimoji="1" lang="ja-JP" altLang="en-US" dirty="0"/>
              <a:t>現実的な「言語」の見つけ方</a:t>
            </a:r>
          </a:p>
        </p:txBody>
      </p:sp>
      <p:graphicFrame>
        <p:nvGraphicFramePr>
          <p:cNvPr id="6" name="コンテンツ プレースホルダー 2"/>
          <p:cNvGraphicFramePr>
            <a:graphicFrameLocks noGrp="1"/>
          </p:cNvGraphicFramePr>
          <p:nvPr>
            <p:ph idx="1"/>
            <p:extLst/>
          </p:nvPr>
        </p:nvGraphicFramePr>
        <p:xfrm>
          <a:off x="822722" y="1052736"/>
          <a:ext cx="7586640" cy="4831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a:extLst>
              <a:ext uri="{FF2B5EF4-FFF2-40B4-BE49-F238E27FC236}">
                <a16:creationId xmlns:a16="http://schemas.microsoft.com/office/drawing/2014/main" id="{316DF696-F7C4-4F44-96B5-EEAC866D4EE4}"/>
              </a:ext>
            </a:extLst>
          </p:cNvPr>
          <p:cNvSpPr>
            <a:spLocks noGrp="1"/>
          </p:cNvSpPr>
          <p:nvPr>
            <p:ph type="sldNum" sz="quarter" idx="12"/>
          </p:nvPr>
        </p:nvSpPr>
        <p:spPr>
          <a:xfrm>
            <a:off x="7425343" y="6459785"/>
            <a:ext cx="984019" cy="365125"/>
          </a:xfrm>
        </p:spPr>
        <p:txBody>
          <a:bodyPr>
            <a:normAutofit/>
          </a:bodyPr>
          <a:lstStyle/>
          <a:p>
            <a:pPr>
              <a:lnSpc>
                <a:spcPct val="90000"/>
              </a:lnSpc>
              <a:spcAft>
                <a:spcPts val="600"/>
              </a:spcAft>
            </a:pPr>
            <a:fld id="{D2D8002D-B5B0-4BAC-B1F6-782DDCCE6D9C}" type="slidenum">
              <a:rPr kumimoji="1" lang="ja-JP" altLang="en-US" sz="1700" smtClean="0"/>
              <a:pPr>
                <a:lnSpc>
                  <a:spcPct val="90000"/>
                </a:lnSpc>
                <a:spcAft>
                  <a:spcPts val="600"/>
                </a:spcAft>
              </a:pPr>
              <a:t>10</a:t>
            </a:fld>
            <a:endParaRPr kumimoji="1" lang="ja-JP" altLang="en-US" sz="1700"/>
          </a:p>
        </p:txBody>
      </p:sp>
      <p:sp>
        <p:nvSpPr>
          <p:cNvPr id="5" name="テキスト ボックス 4">
            <a:extLst>
              <a:ext uri="{FF2B5EF4-FFF2-40B4-BE49-F238E27FC236}">
                <a16:creationId xmlns:a16="http://schemas.microsoft.com/office/drawing/2014/main" id="{CDA43EDF-4BBA-48E7-B6BF-182198EB3CEA}"/>
              </a:ext>
            </a:extLst>
          </p:cNvPr>
          <p:cNvSpPr txBox="1"/>
          <p:nvPr/>
        </p:nvSpPr>
        <p:spPr>
          <a:xfrm>
            <a:off x="6876256" y="868070"/>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1200671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A09886-5788-4D28-8425-736A1E3C2EC8}"/>
              </a:ext>
            </a:extLst>
          </p:cNvPr>
          <p:cNvSpPr>
            <a:spLocks noGrp="1"/>
          </p:cNvSpPr>
          <p:nvPr>
            <p:ph type="title"/>
          </p:nvPr>
        </p:nvSpPr>
        <p:spPr/>
        <p:txBody>
          <a:bodyPr/>
          <a:lstStyle/>
          <a:p>
            <a:r>
              <a:rPr kumimoji="1" lang="ja-JP" altLang="en-US" dirty="0"/>
              <a:t>専門用語との交差</a:t>
            </a:r>
          </a:p>
        </p:txBody>
      </p:sp>
      <p:pic>
        <p:nvPicPr>
          <p:cNvPr id="5" name="コンテンツ プレースホルダー 4">
            <a:extLst>
              <a:ext uri="{FF2B5EF4-FFF2-40B4-BE49-F238E27FC236}">
                <a16:creationId xmlns:a16="http://schemas.microsoft.com/office/drawing/2014/main" id="{022C1F8D-CFA3-4B58-B5B9-1ED5F2131C64}"/>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Lst>
          </a:blip>
          <a:stretch>
            <a:fillRect/>
          </a:stretch>
        </p:blipFill>
        <p:spPr>
          <a:xfrm>
            <a:off x="415005" y="980728"/>
            <a:ext cx="8472437" cy="5184576"/>
          </a:xfrm>
          <a:prstGeom prst="rect">
            <a:avLst/>
          </a:prstGeom>
        </p:spPr>
      </p:pic>
      <p:sp>
        <p:nvSpPr>
          <p:cNvPr id="4" name="スライド番号プレースホルダー 3">
            <a:extLst>
              <a:ext uri="{FF2B5EF4-FFF2-40B4-BE49-F238E27FC236}">
                <a16:creationId xmlns:a16="http://schemas.microsoft.com/office/drawing/2014/main" id="{E5866C56-EC01-4751-A507-DF5C8AA3B507}"/>
              </a:ext>
            </a:extLst>
          </p:cNvPr>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
        <p:nvSpPr>
          <p:cNvPr id="6" name="テキスト ボックス 5">
            <a:extLst>
              <a:ext uri="{FF2B5EF4-FFF2-40B4-BE49-F238E27FC236}">
                <a16:creationId xmlns:a16="http://schemas.microsoft.com/office/drawing/2014/main" id="{5D6BC91B-74BE-4807-9BEE-EAD8191ABCF4}"/>
              </a:ext>
            </a:extLst>
          </p:cNvPr>
          <p:cNvSpPr txBox="1"/>
          <p:nvPr/>
        </p:nvSpPr>
        <p:spPr>
          <a:xfrm>
            <a:off x="6694509" y="499698"/>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718107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5EA8BD-2CE6-4DF2-B391-B6EE632023D0}"/>
              </a:ext>
            </a:extLst>
          </p:cNvPr>
          <p:cNvSpPr>
            <a:spLocks noGrp="1"/>
          </p:cNvSpPr>
          <p:nvPr>
            <p:ph type="title"/>
          </p:nvPr>
        </p:nvSpPr>
        <p:spPr/>
        <p:txBody>
          <a:bodyPr/>
          <a:lstStyle/>
          <a:p>
            <a:r>
              <a:rPr kumimoji="1" lang="ja-JP" altLang="en-US" dirty="0"/>
              <a:t>例）わかりやすい名前</a:t>
            </a:r>
          </a:p>
        </p:txBody>
      </p:sp>
      <p:pic>
        <p:nvPicPr>
          <p:cNvPr id="5" name="コンテンツ プレースホルダー 4">
            <a:extLst>
              <a:ext uri="{FF2B5EF4-FFF2-40B4-BE49-F238E27FC236}">
                <a16:creationId xmlns:a16="http://schemas.microsoft.com/office/drawing/2014/main" id="{1F92DCBE-38A4-4B5F-8534-30CD9BE7FA98}"/>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aturation sat="33000"/>
                    </a14:imgEffect>
                  </a14:imgLayer>
                </a14:imgProps>
              </a:ext>
            </a:extLst>
          </a:blip>
          <a:stretch>
            <a:fillRect/>
          </a:stretch>
        </p:blipFill>
        <p:spPr>
          <a:xfrm>
            <a:off x="829602" y="1700808"/>
            <a:ext cx="7090295" cy="2855457"/>
          </a:xfrm>
          <a:prstGeom prst="rect">
            <a:avLst/>
          </a:prstGeom>
        </p:spPr>
      </p:pic>
      <p:sp>
        <p:nvSpPr>
          <p:cNvPr id="4" name="スライド番号プレースホルダー 3">
            <a:extLst>
              <a:ext uri="{FF2B5EF4-FFF2-40B4-BE49-F238E27FC236}">
                <a16:creationId xmlns:a16="http://schemas.microsoft.com/office/drawing/2014/main" id="{44F10350-E46B-4F80-8BDF-5A868AD0B97B}"/>
              </a:ext>
            </a:extLst>
          </p:cNvPr>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
        <p:nvSpPr>
          <p:cNvPr id="6" name="テキスト ボックス 5">
            <a:extLst>
              <a:ext uri="{FF2B5EF4-FFF2-40B4-BE49-F238E27FC236}">
                <a16:creationId xmlns:a16="http://schemas.microsoft.com/office/drawing/2014/main" id="{4BAC7D41-DD32-4F35-A05F-196CC985518A}"/>
              </a:ext>
            </a:extLst>
          </p:cNvPr>
          <p:cNvSpPr txBox="1"/>
          <p:nvPr/>
        </p:nvSpPr>
        <p:spPr>
          <a:xfrm>
            <a:off x="3491880" y="5805264"/>
            <a:ext cx="5112568" cy="369332"/>
          </a:xfrm>
          <a:prstGeom prst="rect">
            <a:avLst/>
          </a:prstGeom>
          <a:noFill/>
        </p:spPr>
        <p:txBody>
          <a:bodyPr wrap="square" rtlCol="0">
            <a:spAutoFit/>
          </a:bodyPr>
          <a:lstStyle/>
          <a:p>
            <a:r>
              <a:rPr kumimoji="1" lang="en-US" altLang="ja-JP" dirty="0"/>
              <a:t>『</a:t>
            </a:r>
            <a:r>
              <a:rPr kumimoji="1" lang="ja-JP" altLang="en-US" dirty="0"/>
              <a:t>現場で役立つシステム設計の原則</a:t>
            </a:r>
            <a:r>
              <a:rPr kumimoji="1" lang="en-US" altLang="ja-JP" dirty="0"/>
              <a:t>』</a:t>
            </a:r>
            <a:r>
              <a:rPr kumimoji="1" lang="ja-JP" altLang="en-US" dirty="0"/>
              <a:t>　より</a:t>
            </a:r>
          </a:p>
        </p:txBody>
      </p:sp>
      <p:sp>
        <p:nvSpPr>
          <p:cNvPr id="7" name="テキスト ボックス 6">
            <a:extLst>
              <a:ext uri="{FF2B5EF4-FFF2-40B4-BE49-F238E27FC236}">
                <a16:creationId xmlns:a16="http://schemas.microsoft.com/office/drawing/2014/main" id="{8DBF4A0E-A1D5-4568-BD3C-36C9BFA3E01C}"/>
              </a:ext>
            </a:extLst>
          </p:cNvPr>
          <p:cNvSpPr txBox="1"/>
          <p:nvPr/>
        </p:nvSpPr>
        <p:spPr>
          <a:xfrm>
            <a:off x="6694509" y="499698"/>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2677290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5EA8BD-2CE6-4DF2-B391-B6EE632023D0}"/>
              </a:ext>
            </a:extLst>
          </p:cNvPr>
          <p:cNvSpPr>
            <a:spLocks noGrp="1"/>
          </p:cNvSpPr>
          <p:nvPr>
            <p:ph type="title"/>
          </p:nvPr>
        </p:nvSpPr>
        <p:spPr/>
        <p:txBody>
          <a:bodyPr/>
          <a:lstStyle/>
          <a:p>
            <a:r>
              <a:rPr kumimoji="1" lang="ja-JP" altLang="en-US" dirty="0"/>
              <a:t>例）わかりやすい名前</a:t>
            </a:r>
          </a:p>
        </p:txBody>
      </p:sp>
      <p:sp>
        <p:nvSpPr>
          <p:cNvPr id="4" name="スライド番号プレースホルダー 3">
            <a:extLst>
              <a:ext uri="{FF2B5EF4-FFF2-40B4-BE49-F238E27FC236}">
                <a16:creationId xmlns:a16="http://schemas.microsoft.com/office/drawing/2014/main" id="{44F10350-E46B-4F80-8BDF-5A868AD0B97B}"/>
              </a:ext>
            </a:extLst>
          </p:cNvPr>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
        <p:nvSpPr>
          <p:cNvPr id="6" name="テキスト ボックス 5">
            <a:extLst>
              <a:ext uri="{FF2B5EF4-FFF2-40B4-BE49-F238E27FC236}">
                <a16:creationId xmlns:a16="http://schemas.microsoft.com/office/drawing/2014/main" id="{4BAC7D41-DD32-4F35-A05F-196CC985518A}"/>
              </a:ext>
            </a:extLst>
          </p:cNvPr>
          <p:cNvSpPr txBox="1"/>
          <p:nvPr/>
        </p:nvSpPr>
        <p:spPr>
          <a:xfrm>
            <a:off x="3491880" y="5805264"/>
            <a:ext cx="5112568" cy="369332"/>
          </a:xfrm>
          <a:prstGeom prst="rect">
            <a:avLst/>
          </a:prstGeom>
          <a:noFill/>
        </p:spPr>
        <p:txBody>
          <a:bodyPr wrap="square" rtlCol="0">
            <a:spAutoFit/>
          </a:bodyPr>
          <a:lstStyle/>
          <a:p>
            <a:r>
              <a:rPr kumimoji="1" lang="en-US" altLang="ja-JP" dirty="0"/>
              <a:t>『</a:t>
            </a:r>
            <a:r>
              <a:rPr kumimoji="1" lang="ja-JP" altLang="en-US" dirty="0"/>
              <a:t>現場で役立つシステム設計の原則</a:t>
            </a:r>
            <a:r>
              <a:rPr kumimoji="1" lang="en-US" altLang="ja-JP" dirty="0"/>
              <a:t>』</a:t>
            </a:r>
            <a:r>
              <a:rPr kumimoji="1" lang="ja-JP" altLang="en-US" dirty="0"/>
              <a:t>　より</a:t>
            </a:r>
          </a:p>
        </p:txBody>
      </p:sp>
      <p:pic>
        <p:nvPicPr>
          <p:cNvPr id="8" name="コンテンツ プレースホルダー 7">
            <a:extLst>
              <a:ext uri="{FF2B5EF4-FFF2-40B4-BE49-F238E27FC236}">
                <a16:creationId xmlns:a16="http://schemas.microsoft.com/office/drawing/2014/main" id="{5DDBC8DD-8D66-4AE3-81B7-75F5F9758658}"/>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Effect>
                      <a14:saturation sat="33000"/>
                    </a14:imgEffect>
                  </a14:imgLayer>
                </a14:imgProps>
              </a:ext>
            </a:extLst>
          </a:blip>
          <a:stretch>
            <a:fillRect/>
          </a:stretch>
        </p:blipFill>
        <p:spPr>
          <a:xfrm>
            <a:off x="829602" y="1556792"/>
            <a:ext cx="7750881" cy="3522001"/>
          </a:xfrm>
          <a:prstGeom prst="rect">
            <a:avLst/>
          </a:prstGeom>
        </p:spPr>
      </p:pic>
      <p:sp>
        <p:nvSpPr>
          <p:cNvPr id="9" name="テキスト ボックス 8">
            <a:extLst>
              <a:ext uri="{FF2B5EF4-FFF2-40B4-BE49-F238E27FC236}">
                <a16:creationId xmlns:a16="http://schemas.microsoft.com/office/drawing/2014/main" id="{9C3755AD-BC0D-4758-8D4B-65789A972723}"/>
              </a:ext>
            </a:extLst>
          </p:cNvPr>
          <p:cNvSpPr txBox="1"/>
          <p:nvPr/>
        </p:nvSpPr>
        <p:spPr>
          <a:xfrm>
            <a:off x="6694509" y="499698"/>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3429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9AD3CB-6961-421E-9325-82DADD5B892B}"/>
              </a:ext>
            </a:extLst>
          </p:cNvPr>
          <p:cNvSpPr>
            <a:spLocks noGrp="1"/>
          </p:cNvSpPr>
          <p:nvPr>
            <p:ph type="title"/>
          </p:nvPr>
        </p:nvSpPr>
        <p:spPr/>
        <p:txBody>
          <a:bodyPr/>
          <a:lstStyle/>
          <a:p>
            <a:r>
              <a:rPr kumimoji="1" lang="ja-JP" altLang="en-US" dirty="0"/>
              <a:t>用語辞書の作成</a:t>
            </a:r>
          </a:p>
        </p:txBody>
      </p:sp>
      <p:sp>
        <p:nvSpPr>
          <p:cNvPr id="3" name="コンテンツ プレースホルダー 2">
            <a:extLst>
              <a:ext uri="{FF2B5EF4-FFF2-40B4-BE49-F238E27FC236}">
                <a16:creationId xmlns:a16="http://schemas.microsoft.com/office/drawing/2014/main" id="{55A695EB-FB74-42E7-8615-9E88E4E66DD7}"/>
              </a:ext>
            </a:extLst>
          </p:cNvPr>
          <p:cNvSpPr>
            <a:spLocks noGrp="1"/>
          </p:cNvSpPr>
          <p:nvPr>
            <p:ph idx="1"/>
          </p:nvPr>
        </p:nvSpPr>
        <p:spPr/>
        <p:txBody>
          <a:bodyPr>
            <a:normAutofit fontScale="92500" lnSpcReduction="10000"/>
          </a:bodyPr>
          <a:lstStyle/>
          <a:p>
            <a:r>
              <a:rPr kumimoji="1" lang="ja-JP" altLang="en-US" dirty="0"/>
              <a:t>サンプルの存在：</a:t>
            </a:r>
            <a:endParaRPr kumimoji="1" lang="en-US" altLang="ja-JP" dirty="0"/>
          </a:p>
          <a:p>
            <a:r>
              <a:rPr lang="en-US" altLang="ja-JP" dirty="0"/>
              <a:t>\</a:t>
            </a:r>
            <a:r>
              <a:rPr lang="ja-JP" altLang="en-US" dirty="0"/>
              <a:t>書籍管理ドキュメント</a:t>
            </a:r>
            <a:r>
              <a:rPr lang="en-US" altLang="ja-JP" dirty="0"/>
              <a:t>\</a:t>
            </a:r>
            <a:r>
              <a:rPr lang="ja-JP" altLang="en-US" dirty="0"/>
              <a:t>開発成果物テンプレート</a:t>
            </a:r>
            <a:r>
              <a:rPr lang="en-US" altLang="ja-JP" dirty="0"/>
              <a:t>\</a:t>
            </a:r>
            <a:r>
              <a:rPr lang="ja-JP" altLang="en-US" dirty="0"/>
              <a:t>要求定義￥用語辞書</a:t>
            </a:r>
            <a:r>
              <a:rPr lang="en-US" altLang="ja-JP" dirty="0"/>
              <a:t>.doc</a:t>
            </a:r>
          </a:p>
          <a:p>
            <a:endParaRPr kumimoji="1" lang="en-US" altLang="ja-JP" dirty="0"/>
          </a:p>
          <a:p>
            <a:r>
              <a:rPr lang="ja-JP" altLang="en-US" dirty="0"/>
              <a:t>チームフォルダ￥要件定義に入れておく</a:t>
            </a:r>
            <a:endParaRPr lang="en-US" altLang="ja-JP" dirty="0"/>
          </a:p>
          <a:p>
            <a:pPr lvl="1"/>
            <a:r>
              <a:rPr lang="ja-JP" altLang="en-US" dirty="0"/>
              <a:t>　昨日の要件定義ドキュメントも入れる</a:t>
            </a:r>
            <a:endParaRPr lang="en-US" altLang="ja-JP" dirty="0"/>
          </a:p>
          <a:p>
            <a:pPr lvl="1"/>
            <a:r>
              <a:rPr lang="ja-JP" altLang="en-US" dirty="0"/>
              <a:t>　追加で「 用語辞書</a:t>
            </a:r>
            <a:r>
              <a:rPr lang="en-US" altLang="ja-JP" dirty="0"/>
              <a:t>.doc</a:t>
            </a:r>
            <a:r>
              <a:rPr lang="ja-JP" altLang="en-US" dirty="0"/>
              <a:t>」という名前で保存</a:t>
            </a:r>
            <a:endParaRPr lang="en-US" altLang="ja-JP" dirty="0"/>
          </a:p>
          <a:p>
            <a:pPr lvl="1"/>
            <a:r>
              <a:rPr lang="ja-JP" altLang="en-US" dirty="0"/>
              <a:t>　記載済み用語　＋　システム構築に必要な業務に関する用語を抜出して、注釈をつけていく。</a:t>
            </a:r>
            <a:endParaRPr lang="en-US" altLang="ja-JP" dirty="0"/>
          </a:p>
          <a:p>
            <a:pPr lvl="1"/>
            <a:r>
              <a:rPr lang="ja-JP" altLang="en-US" dirty="0"/>
              <a:t>　システム上の定義（言語）を付けておく</a:t>
            </a:r>
            <a:endParaRPr lang="en-US" altLang="ja-JP" dirty="0"/>
          </a:p>
          <a:p>
            <a:pPr lvl="2"/>
            <a:r>
              <a:rPr lang="ja-JP" altLang="en-US" dirty="0"/>
              <a:t>　例）会員</a:t>
            </a:r>
            <a:r>
              <a:rPr lang="en-US" altLang="ja-JP" dirty="0"/>
              <a:t>/</a:t>
            </a:r>
            <a:r>
              <a:rPr lang="en-US" altLang="ja-JP" dirty="0" err="1"/>
              <a:t>menber</a:t>
            </a:r>
            <a:r>
              <a:rPr lang="ja-JP" altLang="en-US" dirty="0"/>
              <a:t>　会員証</a:t>
            </a:r>
            <a:r>
              <a:rPr lang="en-US" altLang="ja-JP" dirty="0"/>
              <a:t>/  membership</a:t>
            </a:r>
            <a:r>
              <a:rPr lang="ja-JP" altLang="en-US" dirty="0"/>
              <a:t>（</a:t>
            </a:r>
            <a:r>
              <a:rPr lang="en-US" altLang="ja-JP" dirty="0"/>
              <a:t>Card</a:t>
            </a:r>
            <a:r>
              <a:rPr lang="ja-JP" altLang="en-US" dirty="0"/>
              <a:t>）　など</a:t>
            </a:r>
            <a:endParaRPr lang="en-US" altLang="ja-JP" dirty="0"/>
          </a:p>
        </p:txBody>
      </p:sp>
    </p:spTree>
    <p:extLst>
      <p:ext uri="{BB962C8B-B14F-4D97-AF65-F5344CB8AC3E}">
        <p14:creationId xmlns:p14="http://schemas.microsoft.com/office/powerpoint/2010/main" val="14005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503031-F6C9-4F60-84A3-C54947CCCC63}"/>
              </a:ext>
            </a:extLst>
          </p:cNvPr>
          <p:cNvSpPr>
            <a:spLocks noGrp="1"/>
          </p:cNvSpPr>
          <p:nvPr>
            <p:ph type="title"/>
          </p:nvPr>
        </p:nvSpPr>
        <p:spPr/>
        <p:txBody>
          <a:bodyPr/>
          <a:lstStyle/>
          <a:p>
            <a:r>
              <a:rPr kumimoji="1" lang="ja-JP" altLang="en-US" dirty="0"/>
              <a:t>あいまいさ（事例）</a:t>
            </a:r>
          </a:p>
        </p:txBody>
      </p:sp>
      <p:sp>
        <p:nvSpPr>
          <p:cNvPr id="3" name="コンテンツ プレースホルダー 2">
            <a:extLst>
              <a:ext uri="{FF2B5EF4-FFF2-40B4-BE49-F238E27FC236}">
                <a16:creationId xmlns:a16="http://schemas.microsoft.com/office/drawing/2014/main" id="{8CADF890-A971-4906-95B8-DDEAE2E74FDA}"/>
              </a:ext>
            </a:extLst>
          </p:cNvPr>
          <p:cNvSpPr>
            <a:spLocks noGrp="1"/>
          </p:cNvSpPr>
          <p:nvPr>
            <p:ph idx="1"/>
          </p:nvPr>
        </p:nvSpPr>
        <p:spPr/>
        <p:txBody>
          <a:bodyPr>
            <a:normAutofit fontScale="85000" lnSpcReduction="10000"/>
          </a:bodyPr>
          <a:lstStyle/>
          <a:p>
            <a:r>
              <a:rPr kumimoji="1" lang="ja-JP" altLang="en-US" dirty="0"/>
              <a:t>あいまいな表現</a:t>
            </a:r>
            <a:endParaRPr kumimoji="1" lang="en-US" altLang="ja-JP" dirty="0"/>
          </a:p>
          <a:p>
            <a:pPr lvl="1"/>
            <a:r>
              <a:rPr lang="ja-JP" altLang="en-US" dirty="0"/>
              <a:t>　がんばります。注意します。努力します。</a:t>
            </a:r>
            <a:endParaRPr lang="en-US" altLang="ja-JP" dirty="0"/>
          </a:p>
          <a:p>
            <a:r>
              <a:rPr kumimoji="1" lang="ja-JP" altLang="en-US" dirty="0"/>
              <a:t>サンプル</a:t>
            </a:r>
            <a:endParaRPr kumimoji="1" lang="en-US" altLang="ja-JP" dirty="0"/>
          </a:p>
          <a:p>
            <a:pPr lvl="1"/>
            <a:r>
              <a:rPr kumimoji="1" lang="ja-JP" altLang="en-US" u="sng" dirty="0"/>
              <a:t>「忙しい時って大変なんだよね」</a:t>
            </a:r>
            <a:endParaRPr kumimoji="1" lang="en-US" altLang="ja-JP" u="sng" dirty="0"/>
          </a:p>
          <a:p>
            <a:pPr lvl="1"/>
            <a:r>
              <a:rPr lang="en-US" altLang="ja-JP" dirty="0"/>
              <a:t>｢</a:t>
            </a:r>
            <a:r>
              <a:rPr lang="ja-JP" altLang="en-US" dirty="0"/>
              <a:t>忙しいときって、月末とかですか？</a:t>
            </a:r>
            <a:r>
              <a:rPr lang="en-US" altLang="ja-JP" dirty="0"/>
              <a:t>｣</a:t>
            </a:r>
            <a:r>
              <a:rPr lang="ja-JP" altLang="en-US" dirty="0"/>
              <a:t>　　</a:t>
            </a:r>
            <a:r>
              <a:rPr lang="en-US" altLang="ja-JP" dirty="0"/>
              <a:t>｢</a:t>
            </a:r>
            <a:r>
              <a:rPr lang="ja-JP" altLang="en-US" dirty="0"/>
              <a:t>いや月初</a:t>
            </a:r>
            <a:r>
              <a:rPr lang="en-US" altLang="ja-JP" dirty="0"/>
              <a:t>｣</a:t>
            </a:r>
          </a:p>
          <a:p>
            <a:pPr lvl="1"/>
            <a:r>
              <a:rPr lang="en-US" altLang="ja-JP" dirty="0"/>
              <a:t>｢</a:t>
            </a:r>
            <a:r>
              <a:rPr lang="ja-JP" altLang="en-US" dirty="0"/>
              <a:t>何が大変なんですか？</a:t>
            </a:r>
            <a:r>
              <a:rPr lang="en-US" altLang="ja-JP" dirty="0"/>
              <a:t>｣</a:t>
            </a:r>
            <a:r>
              <a:rPr lang="ja-JP" altLang="en-US" dirty="0"/>
              <a:t>　</a:t>
            </a:r>
            <a:r>
              <a:rPr lang="en-US" altLang="ja-JP" dirty="0"/>
              <a:t>｢</a:t>
            </a:r>
            <a:r>
              <a:rPr lang="ja-JP" altLang="en-US" dirty="0"/>
              <a:t>やることが多くて面倒なんだよね</a:t>
            </a:r>
            <a:r>
              <a:rPr lang="en-US" altLang="ja-JP" dirty="0"/>
              <a:t>｣</a:t>
            </a:r>
          </a:p>
          <a:p>
            <a:pPr lvl="1"/>
            <a:r>
              <a:rPr lang="en-US" altLang="ja-JP" dirty="0"/>
              <a:t>｢</a:t>
            </a:r>
            <a:r>
              <a:rPr lang="ja-JP" altLang="en-US" dirty="0"/>
              <a:t>特に大変なのは？</a:t>
            </a:r>
            <a:r>
              <a:rPr lang="en-US" altLang="ja-JP" dirty="0"/>
              <a:t>｣</a:t>
            </a:r>
            <a:r>
              <a:rPr lang="ja-JP" altLang="en-US" dirty="0"/>
              <a:t>　</a:t>
            </a:r>
            <a:r>
              <a:rPr lang="en-US" altLang="ja-JP" dirty="0"/>
              <a:t>｢</a:t>
            </a:r>
            <a:r>
              <a:rPr lang="ja-JP" altLang="en-US" dirty="0"/>
              <a:t>請求と入金を別々の画面で立ち上げて、確認しながら照合しているんだけど、並び順が違うので、行ったり来たりが大変</a:t>
            </a:r>
            <a:r>
              <a:rPr lang="en-US" altLang="ja-JP" dirty="0"/>
              <a:t>｣</a:t>
            </a:r>
          </a:p>
          <a:p>
            <a:pPr lvl="1"/>
            <a:r>
              <a:rPr lang="en-US" altLang="ja-JP" dirty="0"/>
              <a:t>｢</a:t>
            </a:r>
            <a:r>
              <a:rPr lang="ja-JP" altLang="en-US" dirty="0"/>
              <a:t>並び順って？</a:t>
            </a:r>
            <a:r>
              <a:rPr lang="en-US" altLang="ja-JP" dirty="0"/>
              <a:t>｣</a:t>
            </a:r>
            <a:r>
              <a:rPr lang="ja-JP" altLang="en-US" dirty="0"/>
              <a:t>　</a:t>
            </a:r>
            <a:r>
              <a:rPr lang="en-US" altLang="ja-JP" dirty="0"/>
              <a:t>｢</a:t>
            </a:r>
            <a:r>
              <a:rPr lang="ja-JP" altLang="en-US" dirty="0"/>
              <a:t>請求は謂求先コード順、入金は入金通知番９順。いちおう振込元の名前はデータにあるんだけど、それで並べ替えられない</a:t>
            </a:r>
            <a:r>
              <a:rPr lang="en-US" altLang="ja-JP" dirty="0"/>
              <a:t>｣</a:t>
            </a:r>
          </a:p>
          <a:p>
            <a:pPr lvl="1"/>
            <a:endParaRPr kumimoji="1" lang="ja-JP" altLang="en-US" dirty="0"/>
          </a:p>
        </p:txBody>
      </p:sp>
      <p:sp>
        <p:nvSpPr>
          <p:cNvPr id="4" name="四角形: 角を丸くする 3">
            <a:extLst>
              <a:ext uri="{FF2B5EF4-FFF2-40B4-BE49-F238E27FC236}">
                <a16:creationId xmlns:a16="http://schemas.microsoft.com/office/drawing/2014/main" id="{47792ADE-7523-4C8F-BF90-6A396F543B69}"/>
              </a:ext>
            </a:extLst>
          </p:cNvPr>
          <p:cNvSpPr/>
          <p:nvPr/>
        </p:nvSpPr>
        <p:spPr>
          <a:xfrm>
            <a:off x="6074228" y="77260"/>
            <a:ext cx="2166669" cy="80079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rPr>
              <a:t>会話能力</a:t>
            </a:r>
          </a:p>
        </p:txBody>
      </p:sp>
    </p:spTree>
    <p:extLst>
      <p:ext uri="{BB962C8B-B14F-4D97-AF65-F5344CB8AC3E}">
        <p14:creationId xmlns:p14="http://schemas.microsoft.com/office/powerpoint/2010/main" val="2773749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CE5815-05F5-4131-96A1-C0672FDA81C3}"/>
              </a:ext>
            </a:extLst>
          </p:cNvPr>
          <p:cNvSpPr>
            <a:spLocks noGrp="1"/>
          </p:cNvSpPr>
          <p:nvPr>
            <p:ph type="title"/>
          </p:nvPr>
        </p:nvSpPr>
        <p:spPr>
          <a:xfrm>
            <a:off x="829602" y="116632"/>
            <a:ext cx="7543800" cy="766132"/>
          </a:xfrm>
        </p:spPr>
        <p:txBody>
          <a:bodyPr>
            <a:normAutofit/>
          </a:bodyPr>
          <a:lstStyle/>
          <a:p>
            <a:r>
              <a:rPr lang="ja-JP" altLang="ja-JP" dirty="0"/>
              <a:t>コミュニケーションと言語</a:t>
            </a:r>
            <a:endParaRPr kumimoji="1" lang="ja-JP" altLang="en-US" dirty="0"/>
          </a:p>
        </p:txBody>
      </p:sp>
      <p:sp>
        <p:nvSpPr>
          <p:cNvPr id="3" name="コンテンツ プレースホルダー 2">
            <a:extLst>
              <a:ext uri="{FF2B5EF4-FFF2-40B4-BE49-F238E27FC236}">
                <a16:creationId xmlns:a16="http://schemas.microsoft.com/office/drawing/2014/main" id="{E7C07A69-D800-4459-8CD0-6F5FE5F9E97C}"/>
              </a:ext>
            </a:extLst>
          </p:cNvPr>
          <p:cNvSpPr>
            <a:spLocks noGrp="1"/>
          </p:cNvSpPr>
          <p:nvPr>
            <p:ph idx="1"/>
          </p:nvPr>
        </p:nvSpPr>
        <p:spPr/>
        <p:txBody>
          <a:bodyPr>
            <a:normAutofit lnSpcReduction="10000"/>
          </a:bodyPr>
          <a:lstStyle/>
          <a:p>
            <a:r>
              <a:rPr lang="ja-JP" altLang="en-US" dirty="0"/>
              <a:t>ドメインモデルは、ソフトウェアプロジェクトにおける共通言語のコアになる。</a:t>
            </a:r>
            <a:endParaRPr lang="en-US" altLang="ja-JP" dirty="0"/>
          </a:p>
          <a:p>
            <a:r>
              <a:rPr lang="ja-JP" altLang="en-US" dirty="0"/>
              <a:t>モデルとは、プロジェクトに携わる人々の頭の中で構築された概念の集まりで、ドメインについての洞察を反映した、用語と概念間の関係性からできている。</a:t>
            </a:r>
            <a:endParaRPr lang="en-US" altLang="ja-JP" dirty="0"/>
          </a:p>
          <a:p>
            <a:r>
              <a:rPr lang="ja-JP" altLang="en-US" dirty="0"/>
              <a:t>言語は、開発という活動にモデルを織り込んでモデルとコードと結び合わせるための、重要なもの。</a:t>
            </a:r>
            <a:endParaRPr lang="en-US" altLang="ja-JP" dirty="0"/>
          </a:p>
          <a:p>
            <a:r>
              <a:rPr lang="ja-JP" altLang="en-US" dirty="0"/>
              <a:t>モデルに基づくが、</a:t>
            </a:r>
            <a:r>
              <a:rPr lang="en-US" altLang="ja-JP" dirty="0"/>
              <a:t>UML</a:t>
            </a:r>
            <a:r>
              <a:rPr lang="ja-JP" altLang="en-US" dirty="0"/>
              <a:t>に限定はしない</a:t>
            </a:r>
          </a:p>
          <a:p>
            <a:endParaRPr kumimoji="1" lang="ja-JP" altLang="en-US" dirty="0"/>
          </a:p>
        </p:txBody>
      </p:sp>
      <p:sp>
        <p:nvSpPr>
          <p:cNvPr id="4" name="スライド番号プレースホルダー 3">
            <a:extLst>
              <a:ext uri="{FF2B5EF4-FFF2-40B4-BE49-F238E27FC236}">
                <a16:creationId xmlns:a16="http://schemas.microsoft.com/office/drawing/2014/main" id="{0742756E-A2E1-47A1-9EC5-3DBD06B777A2}"/>
              </a:ext>
            </a:extLst>
          </p:cNvPr>
          <p:cNvSpPr>
            <a:spLocks noGrp="1"/>
          </p:cNvSpPr>
          <p:nvPr>
            <p:ph type="sldNum" sz="quarter" idx="12"/>
          </p:nvPr>
        </p:nvSpPr>
        <p:spPr>
          <a:xfrm>
            <a:off x="7425344" y="6459786"/>
            <a:ext cx="984019" cy="365125"/>
          </a:xfrm>
        </p:spPr>
        <p:txBody>
          <a:bodyPr/>
          <a:lstStyle/>
          <a:p>
            <a:fld id="{D2D8002D-B5B0-4BAC-B1F6-782DDCCE6D9C}" type="slidenum">
              <a:rPr kumimoji="1" lang="ja-JP" altLang="en-US" smtClean="0"/>
              <a:pPr/>
              <a:t>4</a:t>
            </a:fld>
            <a:endParaRPr kumimoji="1" lang="ja-JP" altLang="en-US"/>
          </a:p>
        </p:txBody>
      </p:sp>
    </p:spTree>
    <p:extLst>
      <p:ext uri="{BB962C8B-B14F-4D97-AF65-F5344CB8AC3E}">
        <p14:creationId xmlns:p14="http://schemas.microsoft.com/office/powerpoint/2010/main" val="258821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3634EC-6C9F-45F6-9685-B1A832A47610}"/>
              </a:ext>
            </a:extLst>
          </p:cNvPr>
          <p:cNvSpPr>
            <a:spLocks noGrp="1"/>
          </p:cNvSpPr>
          <p:nvPr>
            <p:ph type="title"/>
          </p:nvPr>
        </p:nvSpPr>
        <p:spPr/>
        <p:txBody>
          <a:bodyPr/>
          <a:lstStyle/>
          <a:p>
            <a:r>
              <a:rPr kumimoji="1" lang="ja-JP" altLang="en-US" dirty="0"/>
              <a:t>ユビキタス言語（要約）</a:t>
            </a:r>
          </a:p>
        </p:txBody>
      </p:sp>
      <p:sp>
        <p:nvSpPr>
          <p:cNvPr id="3" name="コンテンツ プレースホルダー 2">
            <a:extLst>
              <a:ext uri="{FF2B5EF4-FFF2-40B4-BE49-F238E27FC236}">
                <a16:creationId xmlns:a16="http://schemas.microsoft.com/office/drawing/2014/main" id="{46FFABCD-B6D0-451E-8364-033C77F21F2B}"/>
              </a:ext>
            </a:extLst>
          </p:cNvPr>
          <p:cNvSpPr>
            <a:spLocks noGrp="1"/>
          </p:cNvSpPr>
          <p:nvPr>
            <p:ph idx="1"/>
          </p:nvPr>
        </p:nvSpPr>
        <p:spPr/>
        <p:txBody>
          <a:bodyPr>
            <a:normAutofit fontScale="85000" lnSpcReduction="20000"/>
          </a:bodyPr>
          <a:lstStyle/>
          <a:p>
            <a:r>
              <a:rPr lang="en-US" altLang="ja-JP" b="1" dirty="0"/>
              <a:t>Ubiquitous Language</a:t>
            </a:r>
          </a:p>
          <a:p>
            <a:pPr>
              <a:lnSpc>
                <a:spcPct val="100000"/>
              </a:lnSpc>
            </a:pPr>
            <a:r>
              <a:rPr lang="ja-JP" altLang="en-US" dirty="0"/>
              <a:t>ドメインを正しく捉えた柔軟で価値の高いソフトウェアを設計するには、チームの共通言語を創造しなければならない。</a:t>
            </a:r>
            <a:endParaRPr lang="en-US" altLang="ja-JP" dirty="0"/>
          </a:p>
          <a:p>
            <a:pPr>
              <a:lnSpc>
                <a:spcPct val="100000"/>
              </a:lnSpc>
            </a:pPr>
            <a:r>
              <a:rPr lang="ja-JP" altLang="en-US" dirty="0"/>
              <a:t>共通言語はユーザ、ドメインの専門家から、設計者、プログラマまで、分析／設計モデルからプログラムコードに至るまで、プロジェクトのすべての関係者、成果物に行き渡っていて、同じ意味で理解されるようなユビキタス（遍在的）な言語である。</a:t>
            </a:r>
            <a:endParaRPr lang="en-US" altLang="ja-JP" dirty="0"/>
          </a:p>
          <a:p>
            <a:pPr>
              <a:lnSpc>
                <a:spcPct val="100000"/>
              </a:lnSpc>
            </a:pPr>
            <a:r>
              <a:rPr lang="ja-JP" altLang="en-US" dirty="0"/>
              <a:t>ドメインモデルがユビキタス言語となるようにし、ドメインモデルを介してプロジェクトが一体となるようにする。</a:t>
            </a:r>
            <a:endParaRPr kumimoji="1" lang="ja-JP" altLang="en-US" dirty="0"/>
          </a:p>
        </p:txBody>
      </p:sp>
      <p:sp>
        <p:nvSpPr>
          <p:cNvPr id="4" name="スライド番号プレースホルダー 3">
            <a:extLst>
              <a:ext uri="{FF2B5EF4-FFF2-40B4-BE49-F238E27FC236}">
                <a16:creationId xmlns:a16="http://schemas.microsoft.com/office/drawing/2014/main" id="{96BE8233-E88A-418E-8BBE-34E71D6B688A}"/>
              </a:ext>
            </a:extLst>
          </p:cNvPr>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
        <p:nvSpPr>
          <p:cNvPr id="5" name="テキスト ボックス 4">
            <a:extLst>
              <a:ext uri="{FF2B5EF4-FFF2-40B4-BE49-F238E27FC236}">
                <a16:creationId xmlns:a16="http://schemas.microsoft.com/office/drawing/2014/main" id="{D996E32A-98ED-459B-A08B-BC83ABED0F34}"/>
              </a:ext>
            </a:extLst>
          </p:cNvPr>
          <p:cNvSpPr txBox="1"/>
          <p:nvPr/>
        </p:nvSpPr>
        <p:spPr>
          <a:xfrm>
            <a:off x="1120672" y="5812840"/>
            <a:ext cx="6948377" cy="369332"/>
          </a:xfrm>
          <a:prstGeom prst="rect">
            <a:avLst/>
          </a:prstGeom>
          <a:noFill/>
        </p:spPr>
        <p:txBody>
          <a:bodyPr wrap="none" rtlCol="0">
            <a:spAutoFit/>
          </a:bodyPr>
          <a:lstStyle/>
          <a:p>
            <a:r>
              <a:rPr kumimoji="1" lang="en-US" altLang="ja-JP" dirty="0"/>
              <a:t>https://www.ogis-ri.co.jp/otc/hiroba/technical/DDDEssence/chap1.html</a:t>
            </a:r>
            <a:endParaRPr kumimoji="1" lang="ja-JP" altLang="en-US" dirty="0"/>
          </a:p>
        </p:txBody>
      </p:sp>
    </p:spTree>
    <p:extLst>
      <p:ext uri="{BB962C8B-B14F-4D97-AF65-F5344CB8AC3E}">
        <p14:creationId xmlns:p14="http://schemas.microsoft.com/office/powerpoint/2010/main" val="146674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D5CF61-4D79-45BC-AA83-7D4C39E59795}"/>
              </a:ext>
            </a:extLst>
          </p:cNvPr>
          <p:cNvSpPr>
            <a:spLocks noGrp="1"/>
          </p:cNvSpPr>
          <p:nvPr>
            <p:ph type="title"/>
          </p:nvPr>
        </p:nvSpPr>
        <p:spPr/>
        <p:txBody>
          <a:bodyPr/>
          <a:lstStyle/>
          <a:p>
            <a:r>
              <a:rPr kumimoji="1" lang="ja-JP" altLang="en-US"/>
              <a:t>課題（問題点）</a:t>
            </a:r>
            <a:endParaRPr kumimoji="1" lang="ja-JP" altLang="en-US" dirty="0"/>
          </a:p>
        </p:txBody>
      </p:sp>
      <p:sp>
        <p:nvSpPr>
          <p:cNvPr id="3" name="コンテンツ プレースホルダー 2">
            <a:extLst>
              <a:ext uri="{FF2B5EF4-FFF2-40B4-BE49-F238E27FC236}">
                <a16:creationId xmlns:a16="http://schemas.microsoft.com/office/drawing/2014/main" id="{02C343F6-B52B-4E04-B42B-1AF1F3D48EF1}"/>
              </a:ext>
            </a:extLst>
          </p:cNvPr>
          <p:cNvSpPr>
            <a:spLocks noGrp="1"/>
          </p:cNvSpPr>
          <p:nvPr>
            <p:ph idx="1"/>
          </p:nvPr>
        </p:nvSpPr>
        <p:spPr/>
        <p:txBody>
          <a:bodyPr>
            <a:normAutofit fontScale="77500" lnSpcReduction="20000"/>
          </a:bodyPr>
          <a:lstStyle/>
          <a:p>
            <a:pPr>
              <a:lnSpc>
                <a:spcPct val="100000"/>
              </a:lnSpc>
            </a:pPr>
            <a:r>
              <a:rPr lang="ja-JP" altLang="en-US" dirty="0"/>
              <a:t>言語に亀裂があると、プロジェクトは深刻な問題に直面する。</a:t>
            </a:r>
            <a:endParaRPr lang="en-US" altLang="ja-JP" dirty="0"/>
          </a:p>
          <a:p>
            <a:pPr>
              <a:lnSpc>
                <a:spcPct val="100000"/>
              </a:lnSpc>
            </a:pPr>
            <a:r>
              <a:rPr lang="ja-JP" altLang="en-US" dirty="0"/>
              <a:t>ドメインエキスパートは自分たちの専門用語を使用。技術チームのメンバも独自の言語（設計の観点からドメインを議論するために調整されたもの）</a:t>
            </a:r>
            <a:endParaRPr lang="en-US" altLang="ja-JP" dirty="0"/>
          </a:p>
          <a:p>
            <a:pPr>
              <a:lnSpc>
                <a:spcPct val="100000"/>
              </a:lnSpc>
            </a:pPr>
            <a:r>
              <a:rPr lang="ja-JP" altLang="en-US" dirty="0"/>
              <a:t>議論で使う用語が、コードに埋め込まれる用語から切り離されている</a:t>
            </a:r>
            <a:endParaRPr lang="en-US" altLang="ja-JP" dirty="0"/>
          </a:p>
          <a:p>
            <a:pPr>
              <a:lnSpc>
                <a:spcPct val="100000"/>
              </a:lnSpc>
            </a:pPr>
            <a:r>
              <a:rPr lang="ja-JP" altLang="en-US" dirty="0"/>
              <a:t>同一人物でさえ話し言葉と書き言葉で違いがあるので、ドメインについての表現は、一時的な形でしか現れず、コードや文章ではとらえられない。</a:t>
            </a:r>
            <a:endParaRPr lang="en-US" altLang="ja-JP" dirty="0"/>
          </a:p>
          <a:p>
            <a:pPr>
              <a:lnSpc>
                <a:spcPct val="100000"/>
              </a:lnSpc>
            </a:pPr>
            <a:r>
              <a:rPr lang="ja-JP" altLang="en-US" dirty="0"/>
              <a:t>通訳はコミュニケーションを鈍らせ、知識のかみ砕きを沈滞させる。しかも共通語になれない。</a:t>
            </a:r>
            <a:endParaRPr kumimoji="1" lang="ja-JP" altLang="en-US" dirty="0"/>
          </a:p>
        </p:txBody>
      </p:sp>
      <p:sp>
        <p:nvSpPr>
          <p:cNvPr id="4" name="スライド番号プレースホルダー 3">
            <a:extLst>
              <a:ext uri="{FF2B5EF4-FFF2-40B4-BE49-F238E27FC236}">
                <a16:creationId xmlns:a16="http://schemas.microsoft.com/office/drawing/2014/main" id="{DCAB7E0E-611C-4E2F-8DCB-0F0DF3F58801}"/>
              </a:ext>
            </a:extLst>
          </p:cNvPr>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
        <p:nvSpPr>
          <p:cNvPr id="5" name="テキスト ボックス 4">
            <a:extLst>
              <a:ext uri="{FF2B5EF4-FFF2-40B4-BE49-F238E27FC236}">
                <a16:creationId xmlns:a16="http://schemas.microsoft.com/office/drawing/2014/main" id="{8DDB6823-46CB-4241-9A1B-C9219C1A3EFA}"/>
              </a:ext>
            </a:extLst>
          </p:cNvPr>
          <p:cNvSpPr txBox="1"/>
          <p:nvPr/>
        </p:nvSpPr>
        <p:spPr>
          <a:xfrm>
            <a:off x="6694509" y="499698"/>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129362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D5CF61-4D79-45BC-AA83-7D4C39E59795}"/>
              </a:ext>
            </a:extLst>
          </p:cNvPr>
          <p:cNvSpPr>
            <a:spLocks noGrp="1"/>
          </p:cNvSpPr>
          <p:nvPr>
            <p:ph type="title"/>
          </p:nvPr>
        </p:nvSpPr>
        <p:spPr/>
        <p:txBody>
          <a:bodyPr/>
          <a:lstStyle/>
          <a:p>
            <a:r>
              <a:rPr kumimoji="1" lang="ja-JP" altLang="en-US" dirty="0"/>
              <a:t>解決策</a:t>
            </a:r>
          </a:p>
        </p:txBody>
      </p:sp>
      <p:sp>
        <p:nvSpPr>
          <p:cNvPr id="3" name="コンテンツ プレースホルダー 2">
            <a:extLst>
              <a:ext uri="{FF2B5EF4-FFF2-40B4-BE49-F238E27FC236}">
                <a16:creationId xmlns:a16="http://schemas.microsoft.com/office/drawing/2014/main" id="{02C343F6-B52B-4E04-B42B-1AF1F3D48EF1}"/>
              </a:ext>
            </a:extLst>
          </p:cNvPr>
          <p:cNvSpPr>
            <a:spLocks noGrp="1"/>
          </p:cNvSpPr>
          <p:nvPr>
            <p:ph idx="1"/>
          </p:nvPr>
        </p:nvSpPr>
        <p:spPr>
          <a:xfrm>
            <a:off x="822961" y="980728"/>
            <a:ext cx="7543801" cy="5479058"/>
          </a:xfrm>
        </p:spPr>
        <p:txBody>
          <a:bodyPr>
            <a:normAutofit fontScale="70000" lnSpcReduction="20000"/>
          </a:bodyPr>
          <a:lstStyle/>
          <a:p>
            <a:r>
              <a:rPr lang="ja-JP" altLang="en-US" dirty="0"/>
              <a:t>モデルを言語の骨格として使用すること。</a:t>
            </a:r>
            <a:endParaRPr lang="en-US" altLang="ja-JP" dirty="0"/>
          </a:p>
          <a:p>
            <a:r>
              <a:rPr lang="ja-JP" altLang="en-US" dirty="0"/>
              <a:t>チーム内のすべてのコミュニケーションとコードにおいて、その言語を厳格に用いること（チーム）</a:t>
            </a:r>
            <a:endParaRPr lang="en-US" altLang="ja-JP" dirty="0"/>
          </a:p>
          <a:p>
            <a:r>
              <a:rPr lang="ja-JP" altLang="en-US" dirty="0"/>
              <a:t>図やドキュメント、会話の中では同一の言語を使用</a:t>
            </a:r>
            <a:endParaRPr lang="en-US" altLang="ja-JP" dirty="0"/>
          </a:p>
          <a:p>
            <a:r>
              <a:rPr lang="ja-JP" altLang="en-US" dirty="0"/>
              <a:t>言語で表現できない場合は、代わりの表現を用いて問題を取り除く。</a:t>
            </a:r>
            <a:endParaRPr lang="en-US" altLang="ja-JP" dirty="0"/>
          </a:p>
          <a:p>
            <a:r>
              <a:rPr lang="ja-JP" altLang="en-US" dirty="0"/>
              <a:t>新しいモデルに合わせてコードをリファクタリングし、クラス、メソッド、モジュールの名前を変更する。</a:t>
            </a:r>
            <a:endParaRPr lang="en-US" altLang="ja-JP" dirty="0"/>
          </a:p>
          <a:p>
            <a:r>
              <a:rPr lang="ja-JP" altLang="en-US" dirty="0"/>
              <a:t>ユビキタス言語における変更は、モデルに対する変更であると認識する。</a:t>
            </a:r>
            <a:endParaRPr lang="en-US" altLang="ja-JP" dirty="0"/>
          </a:p>
          <a:p>
            <a:r>
              <a:rPr lang="ja-JP" altLang="en-US" dirty="0"/>
              <a:t>ドメインエキスパートは、ドメインについての理解を伝えるには使いにくかったり不適切だったりする用語や構造に異議を唱える。</a:t>
            </a:r>
            <a:endParaRPr lang="en-US" altLang="ja-JP" dirty="0"/>
          </a:p>
          <a:p>
            <a:r>
              <a:rPr lang="ja-JP" altLang="en-US" dirty="0"/>
              <a:t>開発者は、設計を妨害することになるあいまいさや不整合に目を光らせる。</a:t>
            </a:r>
            <a:endParaRPr kumimoji="1" lang="ja-JP" altLang="en-US" dirty="0"/>
          </a:p>
        </p:txBody>
      </p:sp>
      <p:sp>
        <p:nvSpPr>
          <p:cNvPr id="4" name="スライド番号プレースホルダー 3">
            <a:extLst>
              <a:ext uri="{FF2B5EF4-FFF2-40B4-BE49-F238E27FC236}">
                <a16:creationId xmlns:a16="http://schemas.microsoft.com/office/drawing/2014/main" id="{DCAB7E0E-611C-4E2F-8DCB-0F0DF3F58801}"/>
              </a:ext>
            </a:extLst>
          </p:cNvPr>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5" name="テキスト ボックス 4">
            <a:extLst>
              <a:ext uri="{FF2B5EF4-FFF2-40B4-BE49-F238E27FC236}">
                <a16:creationId xmlns:a16="http://schemas.microsoft.com/office/drawing/2014/main" id="{5B0A5BCE-137D-4043-BF61-8887D05091B6}"/>
              </a:ext>
            </a:extLst>
          </p:cNvPr>
          <p:cNvSpPr txBox="1"/>
          <p:nvPr/>
        </p:nvSpPr>
        <p:spPr>
          <a:xfrm>
            <a:off x="6694509" y="499698"/>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143132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F59B4-1FDF-4ADB-8B29-8D401353E8FB}"/>
              </a:ext>
            </a:extLst>
          </p:cNvPr>
          <p:cNvSpPr>
            <a:spLocks noGrp="1"/>
          </p:cNvSpPr>
          <p:nvPr>
            <p:ph type="title"/>
          </p:nvPr>
        </p:nvSpPr>
        <p:spPr>
          <a:xfrm>
            <a:off x="829602" y="116632"/>
            <a:ext cx="7543800" cy="766132"/>
          </a:xfrm>
        </p:spPr>
        <p:txBody>
          <a:bodyPr/>
          <a:lstStyle/>
          <a:p>
            <a:r>
              <a:rPr lang="ja-JP" altLang="en-US" dirty="0"/>
              <a:t>ユビキタス 言語</a:t>
            </a:r>
            <a:endParaRPr kumimoji="1" lang="ja-JP" altLang="en-US" dirty="0"/>
          </a:p>
        </p:txBody>
      </p:sp>
      <p:sp>
        <p:nvSpPr>
          <p:cNvPr id="3" name="コンテンツ プレースホルダー 2">
            <a:extLst>
              <a:ext uri="{FF2B5EF4-FFF2-40B4-BE49-F238E27FC236}">
                <a16:creationId xmlns:a16="http://schemas.microsoft.com/office/drawing/2014/main" id="{E11213CC-9A67-418A-AE14-4567C1A583B6}"/>
              </a:ext>
            </a:extLst>
          </p:cNvPr>
          <p:cNvSpPr>
            <a:spLocks noGrp="1"/>
          </p:cNvSpPr>
          <p:nvPr>
            <p:ph idx="1"/>
          </p:nvPr>
        </p:nvSpPr>
        <p:spPr/>
        <p:txBody>
          <a:bodyPr/>
          <a:lstStyle/>
          <a:p>
            <a:r>
              <a:rPr lang="ja-JP" altLang="en-US" dirty="0"/>
              <a:t>ユビキタス 言語（ </a:t>
            </a:r>
            <a:r>
              <a:rPr lang="en-US" altLang="ja-JP" dirty="0"/>
              <a:t>UBIQUITOUS LANGUAGE</a:t>
            </a:r>
            <a:r>
              <a:rPr lang="ja-JP" altLang="en-US" dirty="0"/>
              <a:t>）</a:t>
            </a:r>
            <a:endParaRPr kumimoji="1" lang="ja-JP" altLang="en-US" dirty="0"/>
          </a:p>
        </p:txBody>
      </p:sp>
      <p:sp>
        <p:nvSpPr>
          <p:cNvPr id="4" name="スライド番号プレースホルダー 3">
            <a:extLst>
              <a:ext uri="{FF2B5EF4-FFF2-40B4-BE49-F238E27FC236}">
                <a16:creationId xmlns:a16="http://schemas.microsoft.com/office/drawing/2014/main" id="{D71443E2-F410-4B91-9270-5F900C156BB0}"/>
              </a:ext>
            </a:extLst>
          </p:cNvPr>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grpSp>
        <p:nvGrpSpPr>
          <p:cNvPr id="8" name="グループ化 7">
            <a:extLst>
              <a:ext uri="{FF2B5EF4-FFF2-40B4-BE49-F238E27FC236}">
                <a16:creationId xmlns:a16="http://schemas.microsoft.com/office/drawing/2014/main" id="{6C1F0EC5-5B0C-48F2-9475-06C41F81C8B0}"/>
              </a:ext>
            </a:extLst>
          </p:cNvPr>
          <p:cNvGrpSpPr/>
          <p:nvPr/>
        </p:nvGrpSpPr>
        <p:grpSpPr>
          <a:xfrm>
            <a:off x="911827" y="1700808"/>
            <a:ext cx="2157963" cy="2075935"/>
            <a:chOff x="911827" y="1700808"/>
            <a:chExt cx="2157963" cy="2075935"/>
          </a:xfrm>
        </p:grpSpPr>
        <p:pic>
          <p:nvPicPr>
            <p:cNvPr id="6" name="グラフィックス 5" descr="男性">
              <a:extLst>
                <a:ext uri="{FF2B5EF4-FFF2-40B4-BE49-F238E27FC236}">
                  <a16:creationId xmlns:a16="http://schemas.microsoft.com/office/drawing/2014/main" id="{94CF5A13-EDBF-4C2F-8542-05F7465426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1600" y="1700808"/>
              <a:ext cx="1706603" cy="1706603"/>
            </a:xfrm>
            <a:prstGeom prst="rect">
              <a:avLst/>
            </a:prstGeom>
          </p:spPr>
        </p:pic>
        <p:sp>
          <p:nvSpPr>
            <p:cNvPr id="7" name="テキスト ボックス 6">
              <a:extLst>
                <a:ext uri="{FF2B5EF4-FFF2-40B4-BE49-F238E27FC236}">
                  <a16:creationId xmlns:a16="http://schemas.microsoft.com/office/drawing/2014/main" id="{2FEA9FA6-4CA0-499D-8DDA-D78CB1F8FCA5}"/>
                </a:ext>
              </a:extLst>
            </p:cNvPr>
            <p:cNvSpPr txBox="1"/>
            <p:nvPr/>
          </p:nvSpPr>
          <p:spPr>
            <a:xfrm>
              <a:off x="911827" y="3407411"/>
              <a:ext cx="2157963" cy="369332"/>
            </a:xfrm>
            <a:prstGeom prst="rect">
              <a:avLst/>
            </a:prstGeom>
            <a:noFill/>
          </p:spPr>
          <p:txBody>
            <a:bodyPr wrap="none" rtlCol="0">
              <a:spAutoFit/>
            </a:bodyPr>
            <a:lstStyle/>
            <a:p>
              <a:r>
                <a:rPr kumimoji="1" lang="ja-JP" altLang="en-US" b="1" dirty="0"/>
                <a:t>ドメインエキスパート</a:t>
              </a:r>
            </a:p>
          </p:txBody>
        </p:sp>
      </p:grpSp>
      <p:grpSp>
        <p:nvGrpSpPr>
          <p:cNvPr id="9" name="グループ化 8">
            <a:extLst>
              <a:ext uri="{FF2B5EF4-FFF2-40B4-BE49-F238E27FC236}">
                <a16:creationId xmlns:a16="http://schemas.microsoft.com/office/drawing/2014/main" id="{A1C838BB-EBCD-4A1B-A26C-07CF7EB21DDF}"/>
              </a:ext>
            </a:extLst>
          </p:cNvPr>
          <p:cNvGrpSpPr/>
          <p:nvPr/>
        </p:nvGrpSpPr>
        <p:grpSpPr>
          <a:xfrm>
            <a:off x="908321" y="3983729"/>
            <a:ext cx="2157963" cy="2075935"/>
            <a:chOff x="911827" y="1700808"/>
            <a:chExt cx="2157963" cy="2075935"/>
          </a:xfrm>
        </p:grpSpPr>
        <p:pic>
          <p:nvPicPr>
            <p:cNvPr id="10" name="グラフィックス 9" descr="男性">
              <a:extLst>
                <a:ext uri="{FF2B5EF4-FFF2-40B4-BE49-F238E27FC236}">
                  <a16:creationId xmlns:a16="http://schemas.microsoft.com/office/drawing/2014/main" id="{10950E13-2B10-41CE-AB37-C44705940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1600" y="1700808"/>
              <a:ext cx="1706603" cy="1706603"/>
            </a:xfrm>
            <a:prstGeom prst="rect">
              <a:avLst/>
            </a:prstGeom>
          </p:spPr>
        </p:pic>
        <p:sp>
          <p:nvSpPr>
            <p:cNvPr id="11" name="テキスト ボックス 10">
              <a:extLst>
                <a:ext uri="{FF2B5EF4-FFF2-40B4-BE49-F238E27FC236}">
                  <a16:creationId xmlns:a16="http://schemas.microsoft.com/office/drawing/2014/main" id="{78202C6A-C24B-448B-9B6F-953DC7689D5F}"/>
                </a:ext>
              </a:extLst>
            </p:cNvPr>
            <p:cNvSpPr txBox="1"/>
            <p:nvPr/>
          </p:nvSpPr>
          <p:spPr>
            <a:xfrm>
              <a:off x="911827" y="3407411"/>
              <a:ext cx="2157963" cy="369332"/>
            </a:xfrm>
            <a:prstGeom prst="rect">
              <a:avLst/>
            </a:prstGeom>
            <a:noFill/>
          </p:spPr>
          <p:txBody>
            <a:bodyPr wrap="none" rtlCol="0">
              <a:spAutoFit/>
            </a:bodyPr>
            <a:lstStyle/>
            <a:p>
              <a:r>
                <a:rPr kumimoji="1" lang="ja-JP" altLang="en-US" b="1" dirty="0"/>
                <a:t>ドメインエキスパート</a:t>
              </a:r>
            </a:p>
          </p:txBody>
        </p:sp>
      </p:grpSp>
      <p:grpSp>
        <p:nvGrpSpPr>
          <p:cNvPr id="12" name="グループ化 11">
            <a:extLst>
              <a:ext uri="{FF2B5EF4-FFF2-40B4-BE49-F238E27FC236}">
                <a16:creationId xmlns:a16="http://schemas.microsoft.com/office/drawing/2014/main" id="{410387EB-AA96-47B6-B1BB-7CBB9B16F367}"/>
              </a:ext>
            </a:extLst>
          </p:cNvPr>
          <p:cNvGrpSpPr/>
          <p:nvPr/>
        </p:nvGrpSpPr>
        <p:grpSpPr>
          <a:xfrm>
            <a:off x="6928543" y="1547240"/>
            <a:ext cx="1706603" cy="2097584"/>
            <a:chOff x="971600" y="1700808"/>
            <a:chExt cx="1706603" cy="2097584"/>
          </a:xfrm>
        </p:grpSpPr>
        <p:pic>
          <p:nvPicPr>
            <p:cNvPr id="13" name="グラフィックス 12" descr="男性">
              <a:extLst>
                <a:ext uri="{FF2B5EF4-FFF2-40B4-BE49-F238E27FC236}">
                  <a16:creationId xmlns:a16="http://schemas.microsoft.com/office/drawing/2014/main" id="{48924FFC-B7B3-4070-AE32-71B2EB4DB5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71600" y="1700808"/>
              <a:ext cx="1706603" cy="1706603"/>
            </a:xfrm>
            <a:prstGeom prst="rect">
              <a:avLst/>
            </a:prstGeom>
          </p:spPr>
        </p:pic>
        <p:sp>
          <p:nvSpPr>
            <p:cNvPr id="14" name="テキスト ボックス 13">
              <a:extLst>
                <a:ext uri="{FF2B5EF4-FFF2-40B4-BE49-F238E27FC236}">
                  <a16:creationId xmlns:a16="http://schemas.microsoft.com/office/drawing/2014/main" id="{6E85BA4B-5359-44FA-83CD-43E0D3494351}"/>
                </a:ext>
              </a:extLst>
            </p:cNvPr>
            <p:cNvSpPr txBox="1"/>
            <p:nvPr/>
          </p:nvSpPr>
          <p:spPr>
            <a:xfrm>
              <a:off x="1383914" y="3429060"/>
              <a:ext cx="881973" cy="369332"/>
            </a:xfrm>
            <a:prstGeom prst="rect">
              <a:avLst/>
            </a:prstGeom>
            <a:noFill/>
          </p:spPr>
          <p:txBody>
            <a:bodyPr wrap="none" rtlCol="0">
              <a:spAutoFit/>
            </a:bodyPr>
            <a:lstStyle/>
            <a:p>
              <a:r>
                <a:rPr kumimoji="1" lang="ja-JP" altLang="en-US" b="1" dirty="0"/>
                <a:t>開発者</a:t>
              </a:r>
            </a:p>
          </p:txBody>
        </p:sp>
      </p:grpSp>
      <p:grpSp>
        <p:nvGrpSpPr>
          <p:cNvPr id="15" name="グループ化 14">
            <a:extLst>
              <a:ext uri="{FF2B5EF4-FFF2-40B4-BE49-F238E27FC236}">
                <a16:creationId xmlns:a16="http://schemas.microsoft.com/office/drawing/2014/main" id="{E860E0E4-F54C-4010-9D76-DADDB39DA3F5}"/>
              </a:ext>
            </a:extLst>
          </p:cNvPr>
          <p:cNvGrpSpPr/>
          <p:nvPr/>
        </p:nvGrpSpPr>
        <p:grpSpPr>
          <a:xfrm>
            <a:off x="6959719" y="3939485"/>
            <a:ext cx="1706603" cy="2097584"/>
            <a:chOff x="971600" y="1700808"/>
            <a:chExt cx="1706603" cy="2097584"/>
          </a:xfrm>
        </p:grpSpPr>
        <p:pic>
          <p:nvPicPr>
            <p:cNvPr id="16" name="グラフィックス 15" descr="男性">
              <a:extLst>
                <a:ext uri="{FF2B5EF4-FFF2-40B4-BE49-F238E27FC236}">
                  <a16:creationId xmlns:a16="http://schemas.microsoft.com/office/drawing/2014/main" id="{8E8AFA0F-20EC-4D1D-902A-DD89CBEBF8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71600" y="1700808"/>
              <a:ext cx="1706603" cy="1706603"/>
            </a:xfrm>
            <a:prstGeom prst="rect">
              <a:avLst/>
            </a:prstGeom>
          </p:spPr>
        </p:pic>
        <p:sp>
          <p:nvSpPr>
            <p:cNvPr id="17" name="テキスト ボックス 16">
              <a:extLst>
                <a:ext uri="{FF2B5EF4-FFF2-40B4-BE49-F238E27FC236}">
                  <a16:creationId xmlns:a16="http://schemas.microsoft.com/office/drawing/2014/main" id="{E6AF047B-D5BF-41DC-8121-582DFAA765AC}"/>
                </a:ext>
              </a:extLst>
            </p:cNvPr>
            <p:cNvSpPr txBox="1"/>
            <p:nvPr/>
          </p:nvSpPr>
          <p:spPr>
            <a:xfrm>
              <a:off x="1383914" y="3429060"/>
              <a:ext cx="881973" cy="369332"/>
            </a:xfrm>
            <a:prstGeom prst="rect">
              <a:avLst/>
            </a:prstGeom>
            <a:noFill/>
          </p:spPr>
          <p:txBody>
            <a:bodyPr wrap="none" rtlCol="0">
              <a:spAutoFit/>
            </a:bodyPr>
            <a:lstStyle/>
            <a:p>
              <a:r>
                <a:rPr kumimoji="1" lang="ja-JP" altLang="en-US" b="1" dirty="0"/>
                <a:t>開発者</a:t>
              </a:r>
            </a:p>
          </p:txBody>
        </p:sp>
      </p:grpSp>
      <p:sp>
        <p:nvSpPr>
          <p:cNvPr id="18" name="吹き出し: 角を丸めた四角形 17">
            <a:extLst>
              <a:ext uri="{FF2B5EF4-FFF2-40B4-BE49-F238E27FC236}">
                <a16:creationId xmlns:a16="http://schemas.microsoft.com/office/drawing/2014/main" id="{276896C2-0C49-4545-B080-D8F04974D0A1}"/>
              </a:ext>
            </a:extLst>
          </p:cNvPr>
          <p:cNvSpPr/>
          <p:nvPr/>
        </p:nvSpPr>
        <p:spPr>
          <a:xfrm>
            <a:off x="2896213" y="1626355"/>
            <a:ext cx="1632491" cy="882344"/>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200" b="1" dirty="0"/>
              <a:t>通訳</a:t>
            </a:r>
            <a:endParaRPr kumimoji="1" lang="ja-JP" altLang="en-US" b="1" dirty="0"/>
          </a:p>
        </p:txBody>
      </p:sp>
      <p:sp>
        <p:nvSpPr>
          <p:cNvPr id="19" name="吹き出し: 角を丸めた四角形 18">
            <a:extLst>
              <a:ext uri="{FF2B5EF4-FFF2-40B4-BE49-F238E27FC236}">
                <a16:creationId xmlns:a16="http://schemas.microsoft.com/office/drawing/2014/main" id="{078BD6EF-BD38-4072-9F68-504A25618B55}"/>
              </a:ext>
            </a:extLst>
          </p:cNvPr>
          <p:cNvSpPr/>
          <p:nvPr/>
        </p:nvSpPr>
        <p:spPr>
          <a:xfrm>
            <a:off x="5728785" y="1638729"/>
            <a:ext cx="1632491" cy="882344"/>
          </a:xfrm>
          <a:prstGeom prst="wedgeRoundRectCallout">
            <a:avLst>
              <a:gd name="adj1" fmla="val 35180"/>
              <a:gd name="adj2" fmla="val 67006"/>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200" b="1" dirty="0"/>
              <a:t>通訳</a:t>
            </a:r>
            <a:endParaRPr kumimoji="1" lang="ja-JP" altLang="en-US" b="1" dirty="0"/>
          </a:p>
        </p:txBody>
      </p:sp>
      <p:sp>
        <p:nvSpPr>
          <p:cNvPr id="20" name="吹き出し: 角を丸めた四角形 19">
            <a:extLst>
              <a:ext uri="{FF2B5EF4-FFF2-40B4-BE49-F238E27FC236}">
                <a16:creationId xmlns:a16="http://schemas.microsoft.com/office/drawing/2014/main" id="{8D2A9D78-0B8C-46E2-88A7-A8A758B39FA6}"/>
              </a:ext>
            </a:extLst>
          </p:cNvPr>
          <p:cNvSpPr/>
          <p:nvPr/>
        </p:nvSpPr>
        <p:spPr>
          <a:xfrm>
            <a:off x="5327228" y="4703577"/>
            <a:ext cx="1632491" cy="882344"/>
          </a:xfrm>
          <a:prstGeom prst="wedgeRoundRectCallout">
            <a:avLst>
              <a:gd name="adj1" fmla="val 35180"/>
              <a:gd name="adj2" fmla="val 67006"/>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200" b="1" dirty="0"/>
              <a:t>通訳</a:t>
            </a:r>
            <a:endParaRPr kumimoji="1" lang="ja-JP" altLang="en-US" b="1" dirty="0"/>
          </a:p>
        </p:txBody>
      </p:sp>
      <p:sp>
        <p:nvSpPr>
          <p:cNvPr id="21" name="吹き出し: 角を丸めた四角形 20">
            <a:extLst>
              <a:ext uri="{FF2B5EF4-FFF2-40B4-BE49-F238E27FC236}">
                <a16:creationId xmlns:a16="http://schemas.microsoft.com/office/drawing/2014/main" id="{013CB1E4-6A02-4D88-9223-F08304951AB6}"/>
              </a:ext>
            </a:extLst>
          </p:cNvPr>
          <p:cNvSpPr/>
          <p:nvPr/>
        </p:nvSpPr>
        <p:spPr>
          <a:xfrm>
            <a:off x="2632272" y="4478408"/>
            <a:ext cx="1632491" cy="882344"/>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200" b="1" dirty="0"/>
              <a:t>通訳</a:t>
            </a:r>
            <a:endParaRPr kumimoji="1" lang="ja-JP" altLang="en-US" b="1" dirty="0"/>
          </a:p>
        </p:txBody>
      </p:sp>
      <p:sp>
        <p:nvSpPr>
          <p:cNvPr id="22" name="爆発: 14 pt 21">
            <a:extLst>
              <a:ext uri="{FF2B5EF4-FFF2-40B4-BE49-F238E27FC236}">
                <a16:creationId xmlns:a16="http://schemas.microsoft.com/office/drawing/2014/main" id="{7FD1D4B2-EF3B-438D-9E11-2DB48AF5B326}"/>
              </a:ext>
            </a:extLst>
          </p:cNvPr>
          <p:cNvSpPr/>
          <p:nvPr/>
        </p:nvSpPr>
        <p:spPr>
          <a:xfrm>
            <a:off x="1849968" y="2508699"/>
            <a:ext cx="5204029" cy="2175930"/>
          </a:xfrm>
          <a:prstGeom prst="irregularSeal2">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3200" b="1" dirty="0"/>
              <a:t>破壊的</a:t>
            </a:r>
            <a:endParaRPr kumimoji="1" lang="en-US" altLang="ja-JP" sz="3200" b="1" dirty="0"/>
          </a:p>
          <a:p>
            <a:pPr algn="ctr"/>
            <a:r>
              <a:rPr kumimoji="1" lang="ja-JP" altLang="en-US" sz="3200" b="1" dirty="0"/>
              <a:t>リファクタリングへ</a:t>
            </a:r>
          </a:p>
        </p:txBody>
      </p:sp>
    </p:spTree>
    <p:extLst>
      <p:ext uri="{BB962C8B-B14F-4D97-AF65-F5344CB8AC3E}">
        <p14:creationId xmlns:p14="http://schemas.microsoft.com/office/powerpoint/2010/main" val="1845434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グラフィックス 5" descr="ニヤリとした顔 (塗りつぶしなし)">
            <a:extLst>
              <a:ext uri="{FF2B5EF4-FFF2-40B4-BE49-F238E27FC236}">
                <a16:creationId xmlns:a16="http://schemas.microsoft.com/office/drawing/2014/main" id="{38C83FC6-C8C8-4EF9-8C6B-EC75F63754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5427" y="2476158"/>
            <a:ext cx="2351332" cy="2351332"/>
          </a:xfrm>
          <a:prstGeom prst="rect">
            <a:avLst/>
          </a:prstGeom>
        </p:spPr>
      </p:pic>
      <p:sp>
        <p:nvSpPr>
          <p:cNvPr id="2" name="タイトル 1">
            <a:extLst>
              <a:ext uri="{FF2B5EF4-FFF2-40B4-BE49-F238E27FC236}">
                <a16:creationId xmlns:a16="http://schemas.microsoft.com/office/drawing/2014/main" id="{A5553052-0029-4D9A-B12D-D2BD57425704}"/>
              </a:ext>
            </a:extLst>
          </p:cNvPr>
          <p:cNvSpPr>
            <a:spLocks noGrp="1"/>
          </p:cNvSpPr>
          <p:nvPr>
            <p:ph type="title"/>
          </p:nvPr>
        </p:nvSpPr>
        <p:spPr>
          <a:xfrm>
            <a:off x="822960" y="286604"/>
            <a:ext cx="7543800" cy="557260"/>
          </a:xfrm>
        </p:spPr>
        <p:txBody>
          <a:bodyPr>
            <a:normAutofit fontScale="90000"/>
          </a:bodyPr>
          <a:lstStyle/>
          <a:p>
            <a:r>
              <a:rPr lang="ja-JP" altLang="en-US" dirty="0"/>
              <a:t>声に出してモデリングする</a:t>
            </a:r>
            <a:endParaRPr kumimoji="1" lang="ja-JP" altLang="en-US" dirty="0"/>
          </a:p>
        </p:txBody>
      </p:sp>
      <p:sp>
        <p:nvSpPr>
          <p:cNvPr id="3" name="コンテンツ プレースホルダー 2">
            <a:extLst>
              <a:ext uri="{FF2B5EF4-FFF2-40B4-BE49-F238E27FC236}">
                <a16:creationId xmlns:a16="http://schemas.microsoft.com/office/drawing/2014/main" id="{D448ECB1-4C78-48E3-86DA-FD16BB03AB9D}"/>
              </a:ext>
            </a:extLst>
          </p:cNvPr>
          <p:cNvSpPr>
            <a:spLocks noGrp="1"/>
          </p:cNvSpPr>
          <p:nvPr>
            <p:ph idx="1"/>
          </p:nvPr>
        </p:nvSpPr>
        <p:spPr>
          <a:xfrm>
            <a:off x="822959" y="1196752"/>
            <a:ext cx="5192468" cy="4672342"/>
          </a:xfrm>
        </p:spPr>
        <p:txBody>
          <a:bodyPr>
            <a:normAutofit/>
          </a:bodyPr>
          <a:lstStyle/>
          <a:p>
            <a:r>
              <a:rPr lang="ja-JP" altLang="en-US" sz="2600" dirty="0"/>
              <a:t>システムについて語る際には、モデルをいろいろと試してみること。</a:t>
            </a:r>
            <a:endParaRPr lang="en-US" altLang="ja-JP" sz="2600" dirty="0"/>
          </a:p>
          <a:p>
            <a:r>
              <a:rPr lang="ja-JP" altLang="en-US" sz="2600" dirty="0"/>
              <a:t>モデルの要素と相互作用を使い、モデルに許された方法で概念を結びつけながら、シナリオを声に出して描写すること。</a:t>
            </a:r>
            <a:endParaRPr lang="en-US" altLang="ja-JP" sz="2600" dirty="0"/>
          </a:p>
          <a:p>
            <a:r>
              <a:rPr lang="ja-JP" altLang="en-US" sz="2600" dirty="0"/>
              <a:t>表現すべきことをより簡単に言う方法を見つけ、その新しい考え方を図とコードに再び反映させること。</a:t>
            </a:r>
          </a:p>
          <a:p>
            <a:endParaRPr kumimoji="1" lang="ja-JP" altLang="en-US" sz="2600" dirty="0"/>
          </a:p>
        </p:txBody>
      </p:sp>
      <p:sp>
        <p:nvSpPr>
          <p:cNvPr id="4" name="スライド番号プレースホルダー 3">
            <a:extLst>
              <a:ext uri="{FF2B5EF4-FFF2-40B4-BE49-F238E27FC236}">
                <a16:creationId xmlns:a16="http://schemas.microsoft.com/office/drawing/2014/main" id="{0CD6E205-D030-45F0-A7A3-57F40C87D3FB}"/>
              </a:ext>
            </a:extLst>
          </p:cNvPr>
          <p:cNvSpPr>
            <a:spLocks noGrp="1"/>
          </p:cNvSpPr>
          <p:nvPr>
            <p:ph type="sldNum" sz="quarter" idx="12"/>
          </p:nvPr>
        </p:nvSpPr>
        <p:spPr>
          <a:xfrm>
            <a:off x="7425343" y="6459785"/>
            <a:ext cx="984019" cy="365125"/>
          </a:xfrm>
        </p:spPr>
        <p:txBody>
          <a:bodyPr>
            <a:normAutofit/>
          </a:bodyPr>
          <a:lstStyle/>
          <a:p>
            <a:pPr>
              <a:lnSpc>
                <a:spcPct val="90000"/>
              </a:lnSpc>
              <a:spcAft>
                <a:spcPts val="600"/>
              </a:spcAft>
            </a:pPr>
            <a:fld id="{D2D8002D-B5B0-4BAC-B1F6-782DDCCE6D9C}" type="slidenum">
              <a:rPr kumimoji="1" lang="ja-JP" altLang="en-US" sz="1700" smtClean="0"/>
              <a:pPr>
                <a:lnSpc>
                  <a:spcPct val="90000"/>
                </a:lnSpc>
                <a:spcAft>
                  <a:spcPts val="600"/>
                </a:spcAft>
              </a:pPr>
              <a:t>9</a:t>
            </a:fld>
            <a:endParaRPr kumimoji="1" lang="ja-JP" altLang="en-US" sz="1700"/>
          </a:p>
        </p:txBody>
      </p:sp>
      <p:sp>
        <p:nvSpPr>
          <p:cNvPr id="7" name="テキスト ボックス 6">
            <a:extLst>
              <a:ext uri="{FF2B5EF4-FFF2-40B4-BE49-F238E27FC236}">
                <a16:creationId xmlns:a16="http://schemas.microsoft.com/office/drawing/2014/main" id="{BE98B447-C4C5-4871-BE9C-7AA9450D153B}"/>
              </a:ext>
            </a:extLst>
          </p:cNvPr>
          <p:cNvSpPr txBox="1"/>
          <p:nvPr/>
        </p:nvSpPr>
        <p:spPr>
          <a:xfrm>
            <a:off x="6948264" y="995334"/>
            <a:ext cx="1672253" cy="369332"/>
          </a:xfrm>
          <a:prstGeom prst="rect">
            <a:avLst/>
          </a:prstGeom>
          <a:noFill/>
        </p:spPr>
        <p:txBody>
          <a:bodyPr wrap="none" rtlCol="0">
            <a:spAutoFit/>
          </a:bodyPr>
          <a:lstStyle/>
          <a:p>
            <a:r>
              <a:rPr kumimoji="1" lang="ja-JP" altLang="en-US" dirty="0"/>
              <a:t>ユビキタス言語</a:t>
            </a:r>
          </a:p>
        </p:txBody>
      </p:sp>
    </p:spTree>
    <p:extLst>
      <p:ext uri="{BB962C8B-B14F-4D97-AF65-F5344CB8AC3E}">
        <p14:creationId xmlns:p14="http://schemas.microsoft.com/office/powerpoint/2010/main" val="2981762782"/>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718</TotalTime>
  <Words>727</Words>
  <Application>Microsoft Office PowerPoint</Application>
  <PresentationFormat>画面に合わせる (4:3)</PresentationFormat>
  <Paragraphs>95</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Arial</vt:lpstr>
      <vt:lpstr>Calibri</vt:lpstr>
      <vt:lpstr>Calibri Light</vt:lpstr>
      <vt:lpstr>Wingdings</vt:lpstr>
      <vt:lpstr>レトロスペクト</vt:lpstr>
      <vt:lpstr>要件定義 用語集</vt:lpstr>
      <vt:lpstr>用語辞書の作成</vt:lpstr>
      <vt:lpstr>あいまいさ（事例）</vt:lpstr>
      <vt:lpstr>コミュニケーションと言語</vt:lpstr>
      <vt:lpstr>ユビキタス言語（要約）</vt:lpstr>
      <vt:lpstr>課題（問題点）</vt:lpstr>
      <vt:lpstr>解決策</vt:lpstr>
      <vt:lpstr>ユビキタス 言語</vt:lpstr>
      <vt:lpstr>声に出してモデリングする</vt:lpstr>
      <vt:lpstr>現実的な「言語」の見つけ方</vt:lpstr>
      <vt:lpstr>専門用語との交差</vt:lpstr>
      <vt:lpstr>例）わかりやすい名前</vt:lpstr>
      <vt:lpstr>例）わかりやすい名前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システム開発 演習</dc:title>
  <dc:creator>飛田 宏紀</dc:creator>
  <cp:lastModifiedBy>飛田 宏紀</cp:lastModifiedBy>
  <cp:revision>27</cp:revision>
  <dcterms:created xsi:type="dcterms:W3CDTF">2018-05-26T20:16:42Z</dcterms:created>
  <dcterms:modified xsi:type="dcterms:W3CDTF">2018-05-28T14:01:16Z</dcterms:modified>
</cp:coreProperties>
</file>